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39" r:id="rId1"/>
  </p:sldMasterIdLst>
  <p:notesMasterIdLst>
    <p:notesMasterId r:id="rId35"/>
  </p:notesMasterIdLst>
  <p:sldIdLst>
    <p:sldId id="256" r:id="rId2"/>
    <p:sldId id="267" r:id="rId3"/>
    <p:sldId id="278" r:id="rId4"/>
    <p:sldId id="274" r:id="rId5"/>
    <p:sldId id="296" r:id="rId6"/>
    <p:sldId id="276" r:id="rId7"/>
    <p:sldId id="277" r:id="rId8"/>
    <p:sldId id="275" r:id="rId9"/>
    <p:sldId id="281" r:id="rId10"/>
    <p:sldId id="283" r:id="rId11"/>
    <p:sldId id="280" r:id="rId12"/>
    <p:sldId id="294" r:id="rId13"/>
    <p:sldId id="295" r:id="rId14"/>
    <p:sldId id="299" r:id="rId15"/>
    <p:sldId id="288" r:id="rId16"/>
    <p:sldId id="289" r:id="rId17"/>
    <p:sldId id="285" r:id="rId18"/>
    <p:sldId id="258" r:id="rId19"/>
    <p:sldId id="259" r:id="rId20"/>
    <p:sldId id="260" r:id="rId21"/>
    <p:sldId id="262" r:id="rId22"/>
    <p:sldId id="263" r:id="rId23"/>
    <p:sldId id="264" r:id="rId24"/>
    <p:sldId id="265" r:id="rId25"/>
    <p:sldId id="266" r:id="rId26"/>
    <p:sldId id="284" r:id="rId27"/>
    <p:sldId id="290" r:id="rId28"/>
    <p:sldId id="291" r:id="rId29"/>
    <p:sldId id="292" r:id="rId30"/>
    <p:sldId id="293" r:id="rId31"/>
    <p:sldId id="302" r:id="rId32"/>
    <p:sldId id="301" r:id="rId33"/>
    <p:sldId id="300" r:id="rId34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3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UCE019334\MUC-Home18$\n054136\my%20documents\Telearbeit\MIRA%20Entwicklung\melanom\Kalkulation\Whittaker_Henderson%20melanom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5"/>
  <c:chart>
    <c:plotArea>
      <c:layout/>
      <c:lineChart>
        <c:grouping val="standard"/>
        <c:ser>
          <c:idx val="0"/>
          <c:order val="0"/>
          <c:tx>
            <c:strRef>
              <c:f>Tabelle1!$A$1</c:f>
              <c:strCache>
                <c:ptCount val="1"/>
                <c:pt idx="0">
                  <c:v>1985-1995</c:v>
                </c:pt>
              </c:strCache>
            </c:strRef>
          </c:tx>
          <c:marker>
            <c:symbol val="none"/>
          </c:marker>
          <c:trendline>
            <c:trendlineType val="poly"/>
            <c:order val="5"/>
          </c:trendline>
          <c:val>
            <c:numRef>
              <c:f>Tabelle1!$A$2:$A$11</c:f>
              <c:numCache>
                <c:formatCode>General</c:formatCode>
                <c:ptCount val="10"/>
                <c:pt idx="0">
                  <c:v>23</c:v>
                </c:pt>
                <c:pt idx="1">
                  <c:v>35</c:v>
                </c:pt>
                <c:pt idx="2">
                  <c:v>32</c:v>
                </c:pt>
                <c:pt idx="3">
                  <c:v>31</c:v>
                </c:pt>
                <c:pt idx="4">
                  <c:v>25</c:v>
                </c:pt>
                <c:pt idx="5">
                  <c:v>21</c:v>
                </c:pt>
                <c:pt idx="6">
                  <c:v>17</c:v>
                </c:pt>
                <c:pt idx="7">
                  <c:v>15</c:v>
                </c:pt>
                <c:pt idx="8">
                  <c:v>13</c:v>
                </c:pt>
                <c:pt idx="9">
                  <c:v>14</c:v>
                </c:pt>
              </c:numCache>
            </c:numRef>
          </c:val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1996-2003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trendline>
            <c:trendlineType val="poly"/>
            <c:order val="5"/>
          </c:trendline>
          <c:val>
            <c:numRef>
              <c:f>Tabelle1!$B$2:$B$11</c:f>
              <c:numCache>
                <c:formatCode>General</c:formatCode>
                <c:ptCount val="10"/>
                <c:pt idx="0">
                  <c:v>14</c:v>
                </c:pt>
                <c:pt idx="1">
                  <c:v>36</c:v>
                </c:pt>
                <c:pt idx="2">
                  <c:v>29</c:v>
                </c:pt>
                <c:pt idx="3">
                  <c:v>37</c:v>
                </c:pt>
                <c:pt idx="4">
                  <c:v>27</c:v>
                </c:pt>
                <c:pt idx="5">
                  <c:v>18</c:v>
                </c:pt>
                <c:pt idx="6">
                  <c:v>12</c:v>
                </c:pt>
                <c:pt idx="7">
                  <c:v>18</c:v>
                </c:pt>
                <c:pt idx="8">
                  <c:v>17</c:v>
                </c:pt>
                <c:pt idx="9">
                  <c:v>5</c:v>
                </c:pt>
              </c:numCache>
            </c:numRef>
          </c:val>
        </c:ser>
        <c:marker val="1"/>
        <c:axId val="88053632"/>
        <c:axId val="88055168"/>
      </c:lineChart>
      <c:catAx>
        <c:axId val="88053632"/>
        <c:scaling>
          <c:orientation val="minMax"/>
        </c:scaling>
        <c:axPos val="b"/>
        <c:numFmt formatCode="General" sourceLinked="1"/>
        <c:tickLblPos val="nextTo"/>
        <c:crossAx val="88055168"/>
        <c:crosses val="autoZero"/>
        <c:auto val="1"/>
        <c:lblAlgn val="ctr"/>
        <c:lblOffset val="100"/>
      </c:catAx>
      <c:valAx>
        <c:axId val="88055168"/>
        <c:scaling>
          <c:orientation val="minMax"/>
        </c:scaling>
        <c:axPos val="l"/>
        <c:majorGridlines/>
        <c:numFmt formatCode="General" sourceLinked="1"/>
        <c:tickLblPos val="nextTo"/>
        <c:crossAx val="880536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scatterChart>
        <c:scatterStyle val="smoothMarker"/>
        <c:ser>
          <c:idx val="0"/>
          <c:order val="0"/>
          <c:tx>
            <c:strRef>
              <c:f>T1b!$O$40</c:f>
              <c:strCache>
                <c:ptCount val="1"/>
                <c:pt idx="0">
                  <c:v>Observed</c:v>
                </c:pt>
              </c:strCache>
            </c:strRef>
          </c:tx>
          <c:xVal>
            <c:numRef>
              <c:f>T1b!$N$41:$N$56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T1b!$O$41:$O$56</c:f>
              <c:numCache>
                <c:formatCode>0.00%</c:formatCode>
                <c:ptCount val="16"/>
                <c:pt idx="0">
                  <c:v>1</c:v>
                </c:pt>
                <c:pt idx="1">
                  <c:v>0.995</c:v>
                </c:pt>
                <c:pt idx="2">
                  <c:v>0.98399999999999999</c:v>
                </c:pt>
                <c:pt idx="3">
                  <c:v>0.97200000000000053</c:v>
                </c:pt>
                <c:pt idx="4">
                  <c:v>0.96000000000000063</c:v>
                </c:pt>
                <c:pt idx="5">
                  <c:v>0.94499999999999995</c:v>
                </c:pt>
                <c:pt idx="6">
                  <c:v>0.92600000000000005</c:v>
                </c:pt>
                <c:pt idx="7">
                  <c:v>0.91600000000000004</c:v>
                </c:pt>
                <c:pt idx="8">
                  <c:v>0.90800000000000003</c:v>
                </c:pt>
                <c:pt idx="9">
                  <c:v>0.89600000000000213</c:v>
                </c:pt>
                <c:pt idx="10">
                  <c:v>0.89000000000000212</c:v>
                </c:pt>
                <c:pt idx="11">
                  <c:v>0.87800000000000522</c:v>
                </c:pt>
                <c:pt idx="12">
                  <c:v>0.86700000000000477</c:v>
                </c:pt>
                <c:pt idx="13">
                  <c:v>0.84300000000000064</c:v>
                </c:pt>
                <c:pt idx="14">
                  <c:v>0.83200000000000063</c:v>
                </c:pt>
                <c:pt idx="15">
                  <c:v>0.81599999999999995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T1b!$P$40</c:f>
              <c:strCache>
                <c:ptCount val="1"/>
                <c:pt idx="0">
                  <c:v>Expected</c:v>
                </c:pt>
              </c:strCache>
            </c:strRef>
          </c:tx>
          <c:xVal>
            <c:numRef>
              <c:f>T1b!$N$41:$N$56</c:f>
              <c:numCache>
                <c:formatCode>General</c:formatCode>
                <c:ptCount val="1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numCache>
            </c:numRef>
          </c:xVal>
          <c:yVal>
            <c:numRef>
              <c:f>T1b!$P$41:$P$56</c:f>
              <c:numCache>
                <c:formatCode>0.00%</c:formatCode>
                <c:ptCount val="16"/>
                <c:pt idx="0">
                  <c:v>1</c:v>
                </c:pt>
                <c:pt idx="1">
                  <c:v>0.995</c:v>
                </c:pt>
                <c:pt idx="2">
                  <c:v>0.99</c:v>
                </c:pt>
                <c:pt idx="3">
                  <c:v>0.98399999999999999</c:v>
                </c:pt>
                <c:pt idx="4">
                  <c:v>0.97800000000000054</c:v>
                </c:pt>
                <c:pt idx="5">
                  <c:v>0.97200000000000053</c:v>
                </c:pt>
                <c:pt idx="6">
                  <c:v>0.96500000000000064</c:v>
                </c:pt>
                <c:pt idx="7">
                  <c:v>0.95700000000000063</c:v>
                </c:pt>
                <c:pt idx="8">
                  <c:v>0.94899999999999995</c:v>
                </c:pt>
                <c:pt idx="9">
                  <c:v>0.94000000000000061</c:v>
                </c:pt>
                <c:pt idx="10">
                  <c:v>0.93100000000000005</c:v>
                </c:pt>
                <c:pt idx="11">
                  <c:v>0.92</c:v>
                </c:pt>
                <c:pt idx="12">
                  <c:v>0.91</c:v>
                </c:pt>
                <c:pt idx="13">
                  <c:v>0.89800000000000213</c:v>
                </c:pt>
                <c:pt idx="14">
                  <c:v>0.88600000000000212</c:v>
                </c:pt>
                <c:pt idx="15">
                  <c:v>0.87200000000000477</c:v>
                </c:pt>
              </c:numCache>
            </c:numRef>
          </c:yVal>
          <c:smooth val="1"/>
        </c:ser>
        <c:axId val="39689600"/>
        <c:axId val="40465536"/>
      </c:scatterChart>
      <c:valAx>
        <c:axId val="396896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40465536"/>
        <c:crosses val="autoZero"/>
        <c:crossBetween val="midCat"/>
        <c:majorUnit val="1"/>
      </c:valAx>
      <c:valAx>
        <c:axId val="40465536"/>
        <c:scaling>
          <c:orientation val="minMax"/>
          <c:max val="1"/>
          <c:min val="0.5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100"/>
            </a:pPr>
            <a:endParaRPr lang="de-DE"/>
          </a:p>
        </c:txPr>
        <c:crossAx val="39689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3482309124767262"/>
          <c:y val="0.25717166550742881"/>
          <c:w val="0.14469273743016794"/>
          <c:h val="0.10737794317119592"/>
        </c:manualLayout>
      </c:layout>
      <c:txPr>
        <a:bodyPr/>
        <a:lstStyle/>
        <a:p>
          <a:pPr>
            <a:defRPr sz="1200"/>
          </a:pPr>
          <a:endParaRPr lang="de-DE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7.1806652688401529E-2"/>
          <c:y val="2.6387606213137408E-2"/>
          <c:w val="0.90967125473322163"/>
          <c:h val="0.85189827064579893"/>
        </c:manualLayout>
      </c:layout>
      <c:lineChart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Lbls>
            <c:dLbl>
              <c:idx val="0"/>
              <c:layout>
                <c:manualLayout>
                  <c:x val="-4.8907002593553156E-2"/>
                  <c:y val="5.7799178138397383E-2"/>
                </c:manualLayout>
              </c:layout>
              <c:showVal val="1"/>
            </c:dLbl>
            <c:dLbl>
              <c:idx val="1"/>
              <c:layout>
                <c:manualLayout>
                  <c:x val="-1.7784364579473879E-2"/>
                  <c:y val="-4.4460906260305813E-2"/>
                </c:manualLayout>
              </c:layout>
              <c:showVal val="1"/>
            </c:dLbl>
            <c:dLbl>
              <c:idx val="2"/>
              <c:layout>
                <c:manualLayout>
                  <c:x val="-1.7784364579473907E-2"/>
                  <c:y val="-4.4460906260305813E-2"/>
                </c:manualLayout>
              </c:layout>
              <c:showVal val="1"/>
            </c:dLbl>
            <c:dLbl>
              <c:idx val="3"/>
              <c:layout>
                <c:manualLayout>
                  <c:x val="-8.8921822897370887E-3"/>
                  <c:y val="-2.964060417353713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2.964060417353713E-2"/>
                </c:manualLayout>
              </c:layout>
              <c:showVal val="1"/>
            </c:dLbl>
            <c:dLbl>
              <c:idx val="5"/>
              <c:layout>
                <c:manualLayout>
                  <c:x val="-1.0374212671359642E-2"/>
                  <c:y val="-1.7784362504122263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3.5568725008244526E-2"/>
                </c:manualLayout>
              </c:layout>
              <c:showVal val="1"/>
            </c:dLbl>
            <c:dLbl>
              <c:idx val="7"/>
              <c:layout>
                <c:manualLayout>
                  <c:x val="1.3338273434605415E-2"/>
                  <c:y val="-2.9640604173537102E-2"/>
                </c:manualLayout>
              </c:layout>
              <c:showVal val="1"/>
            </c:dLbl>
            <c:dLbl>
              <c:idx val="8"/>
              <c:layout>
                <c:manualLayout>
                  <c:x val="8.8921822897370887E-3"/>
                  <c:y val="-2.0748422921475981E-2"/>
                </c:manualLayout>
              </c:layout>
              <c:showVal val="1"/>
            </c:dLbl>
            <c:dLbl>
              <c:idx val="9"/>
              <c:layout>
                <c:manualLayout>
                  <c:x val="-4.4460911448685348E-3"/>
                  <c:y val="-2.6676777146767687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-3.26046645908908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de-DE"/>
              </a:p>
            </c:txPr>
            <c:showVal val="1"/>
          </c:dLbls>
          <c:cat>
            <c:numRef>
              <c:f>Tabelle1!$A$2:$A$12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Tabelle1!$B$2:$B$12</c:f>
              <c:numCache>
                <c:formatCode>0.00%</c:formatCode>
                <c:ptCount val="11"/>
                <c:pt idx="0">
                  <c:v>1</c:v>
                </c:pt>
                <c:pt idx="1">
                  <c:v>0.90229999999999999</c:v>
                </c:pt>
                <c:pt idx="2">
                  <c:v>0.84600000000000064</c:v>
                </c:pt>
                <c:pt idx="3">
                  <c:v>0.81859999999999999</c:v>
                </c:pt>
                <c:pt idx="4">
                  <c:v>0.78220000000000001</c:v>
                </c:pt>
                <c:pt idx="5">
                  <c:v>0.73140000000000005</c:v>
                </c:pt>
                <c:pt idx="6">
                  <c:v>0.70860000000000456</c:v>
                </c:pt>
                <c:pt idx="7">
                  <c:v>0.6583000000000041</c:v>
                </c:pt>
                <c:pt idx="8">
                  <c:v>0.59439999999999948</c:v>
                </c:pt>
                <c:pt idx="9">
                  <c:v>0.5014999999999995</c:v>
                </c:pt>
                <c:pt idx="10">
                  <c:v>0.47230000000000188</c:v>
                </c:pt>
              </c:numCache>
            </c:numRef>
          </c:val>
        </c:ser>
        <c:marker val="1"/>
        <c:axId val="88445696"/>
        <c:axId val="88447232"/>
      </c:lineChart>
      <c:catAx>
        <c:axId val="88445696"/>
        <c:scaling>
          <c:orientation val="minMax"/>
        </c:scaling>
        <c:axPos val="b"/>
        <c:numFmt formatCode="General" sourceLinked="1"/>
        <c:tickLblPos val="nextTo"/>
        <c:crossAx val="88447232"/>
        <c:crosses val="autoZero"/>
        <c:auto val="1"/>
        <c:lblAlgn val="ctr"/>
        <c:lblOffset val="100"/>
      </c:catAx>
      <c:valAx>
        <c:axId val="88447232"/>
        <c:scaling>
          <c:orientation val="minMax"/>
          <c:max val="1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8844569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5"/>
  <c:chart>
    <c:plotArea>
      <c:layout/>
      <c:lineChart>
        <c:grouping val="standard"/>
        <c:ser>
          <c:idx val="0"/>
          <c:order val="0"/>
          <c:tx>
            <c:strRef>
              <c:f>Tabelle1!$A$1</c:f>
              <c:strCache>
                <c:ptCount val="1"/>
                <c:pt idx="0">
                  <c:v>1985-1995</c:v>
                </c:pt>
              </c:strCache>
            </c:strRef>
          </c:tx>
          <c:marker>
            <c:symbol val="none"/>
          </c:marker>
          <c:trendline>
            <c:trendlineType val="poly"/>
            <c:order val="5"/>
          </c:trendline>
          <c:val>
            <c:numRef>
              <c:f>Tabelle1!$A$2:$A$11</c:f>
              <c:numCache>
                <c:formatCode>General</c:formatCode>
                <c:ptCount val="10"/>
                <c:pt idx="0">
                  <c:v>23</c:v>
                </c:pt>
                <c:pt idx="1">
                  <c:v>35</c:v>
                </c:pt>
                <c:pt idx="2">
                  <c:v>32</c:v>
                </c:pt>
                <c:pt idx="3">
                  <c:v>31</c:v>
                </c:pt>
                <c:pt idx="4">
                  <c:v>25</c:v>
                </c:pt>
                <c:pt idx="5">
                  <c:v>21</c:v>
                </c:pt>
                <c:pt idx="6">
                  <c:v>17</c:v>
                </c:pt>
                <c:pt idx="7">
                  <c:v>15</c:v>
                </c:pt>
                <c:pt idx="8">
                  <c:v>13</c:v>
                </c:pt>
                <c:pt idx="9">
                  <c:v>14</c:v>
                </c:pt>
              </c:numCache>
            </c:numRef>
          </c:val>
        </c:ser>
        <c:ser>
          <c:idx val="1"/>
          <c:order val="1"/>
          <c:tx>
            <c:strRef>
              <c:f>Tabelle1!$B$1</c:f>
              <c:strCache>
                <c:ptCount val="1"/>
                <c:pt idx="0">
                  <c:v>1996-2003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trendline>
            <c:trendlineType val="poly"/>
            <c:order val="5"/>
          </c:trendline>
          <c:val>
            <c:numRef>
              <c:f>Tabelle1!$B$2:$B$11</c:f>
              <c:numCache>
                <c:formatCode>General</c:formatCode>
                <c:ptCount val="10"/>
                <c:pt idx="0">
                  <c:v>14</c:v>
                </c:pt>
                <c:pt idx="1">
                  <c:v>36</c:v>
                </c:pt>
                <c:pt idx="2">
                  <c:v>29</c:v>
                </c:pt>
                <c:pt idx="3">
                  <c:v>37</c:v>
                </c:pt>
                <c:pt idx="4">
                  <c:v>27</c:v>
                </c:pt>
                <c:pt idx="5">
                  <c:v>18</c:v>
                </c:pt>
                <c:pt idx="6">
                  <c:v>12</c:v>
                </c:pt>
                <c:pt idx="7">
                  <c:v>18</c:v>
                </c:pt>
                <c:pt idx="8">
                  <c:v>17</c:v>
                </c:pt>
                <c:pt idx="9">
                  <c:v>5</c:v>
                </c:pt>
              </c:numCache>
            </c:numRef>
          </c:val>
        </c:ser>
        <c:marker val="1"/>
        <c:axId val="88520192"/>
        <c:axId val="88521728"/>
      </c:lineChart>
      <c:catAx>
        <c:axId val="88520192"/>
        <c:scaling>
          <c:orientation val="minMax"/>
        </c:scaling>
        <c:axPos val="b"/>
        <c:numFmt formatCode="General" sourceLinked="1"/>
        <c:tickLblPos val="nextTo"/>
        <c:crossAx val="88521728"/>
        <c:crosses val="autoZero"/>
        <c:auto val="1"/>
        <c:lblAlgn val="ctr"/>
        <c:lblOffset val="100"/>
      </c:catAx>
      <c:valAx>
        <c:axId val="88521728"/>
        <c:scaling>
          <c:orientation val="minMax"/>
        </c:scaling>
        <c:axPos val="l"/>
        <c:majorGridlines/>
        <c:numFmt formatCode="General" sourceLinked="1"/>
        <c:tickLblPos val="nextTo"/>
        <c:crossAx val="885201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/>
          </a:pPr>
          <a:endParaRPr lang="de-DE"/>
        </a:p>
      </c:txPr>
    </c:legend>
    <c:plotVisOnly val="1"/>
  </c:chart>
  <c:txPr>
    <a:bodyPr/>
    <a:lstStyle/>
    <a:p>
      <a:pPr>
        <a:defRPr sz="1800"/>
      </a:pPr>
      <a:endParaRPr lang="de-DE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34023-376A-49DE-AF52-F8DD4133ED53}" type="datetimeFigureOut">
              <a:rPr lang="de-DE" smtClean="0"/>
              <a:pPr/>
              <a:t>19.06.2012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AA5FC-9E7A-4282-B390-1913FB9454A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A5FC-9E7A-4282-B390-1913FB9454AA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25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12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13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15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BB50C-2785-45C1-82F6-E0A2A65CA634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19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21</a:t>
            </a:fld>
            <a:endParaRPr lang="en-US" noProof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23</a:t>
            </a:fld>
            <a:endParaRPr lang="en-U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nur-bild.jpg"/>
          <p:cNvPicPr>
            <a:picLocks noChangeAspect="1"/>
          </p:cNvPicPr>
          <p:nvPr userDrawn="1"/>
        </p:nvPicPr>
        <p:blipFill>
          <a:blip r:embed="rId2"/>
          <a:srcRect t="3903"/>
          <a:stretch>
            <a:fillRect/>
          </a:stretch>
        </p:blipFill>
        <p:spPr>
          <a:xfrm>
            <a:off x="0" y="-3222"/>
            <a:ext cx="9144000" cy="4184650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4" y="3785428"/>
            <a:ext cx="9144004" cy="3072572"/>
            <a:chOff x="-4" y="3785428"/>
            <a:chExt cx="9144004" cy="3072572"/>
          </a:xfrm>
        </p:grpSpPr>
        <p:sp>
          <p:nvSpPr>
            <p:cNvPr id="12" name="Rechtwinkliges Dreieck 11"/>
            <p:cNvSpPr/>
            <p:nvPr userDrawn="1"/>
          </p:nvSpPr>
          <p:spPr>
            <a:xfrm flipH="1">
              <a:off x="8748000" y="3785428"/>
              <a:ext cx="396000" cy="396000"/>
            </a:xfrm>
            <a:prstGeom prst="rt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de-DE" noProof="0" dirty="0"/>
            </a:p>
          </p:txBody>
        </p:sp>
        <p:sp>
          <p:nvSpPr>
            <p:cNvPr id="13" name="Rechtwinkliges Dreieck 13"/>
            <p:cNvSpPr/>
            <p:nvPr userDrawn="1"/>
          </p:nvSpPr>
          <p:spPr>
            <a:xfrm flipH="1">
              <a:off x="-4" y="4181484"/>
              <a:ext cx="9144003" cy="267651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de-DE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435200"/>
            <a:ext cx="6318000" cy="864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26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349600"/>
            <a:ext cx="6318000" cy="11484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Datum: TT.MM.JJJJ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Name des Redners</a:t>
            </a:r>
            <a:endParaRPr lang="en-US" dirty="0"/>
          </a:p>
        </p:txBody>
      </p:sp>
      <p:pic>
        <p:nvPicPr>
          <p:cNvPr id="26" name="Picture 171" descr="Logo_MunichRE_060mm_ZG1200mm_5%_C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98400" y="6005511"/>
            <a:ext cx="1890000" cy="5154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mit Kommenta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6154738" y="1511300"/>
            <a:ext cx="2682000" cy="4770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lIns="180000" tIns="144000" rIns="108000" bIns="72000">
            <a:noAutofit/>
          </a:bodyPr>
          <a:lstStyle>
            <a:lvl1pPr marL="276225" indent="-276225">
              <a:buFont typeface="Wingdings" pitchFamily="2" charset="2"/>
              <a:buChar char="§"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17" name="Inhaltsplatzhalter 16"/>
          <p:cNvSpPr>
            <a:spLocks noGrp="1"/>
          </p:cNvSpPr>
          <p:nvPr>
            <p:ph sz="quarter" idx="15" hasCustomPrompt="1"/>
          </p:nvPr>
        </p:nvSpPr>
        <p:spPr>
          <a:xfrm>
            <a:off x="287337" y="1998000"/>
            <a:ext cx="5544000" cy="428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400"/>
            </a:lvl5pPr>
          </a:lstStyle>
          <a:p>
            <a:pPr lvl="0"/>
            <a:r>
              <a:rPr lang="de-DE" noProof="0" smtClean="0"/>
              <a:t> 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87338" y="1511300"/>
            <a:ext cx="5544000" cy="396000"/>
          </a:xfrm>
          <a:solidFill>
            <a:schemeClr val="accent4"/>
          </a:solidFill>
        </p:spPr>
        <p:txBody>
          <a:bodyPr lIns="108000" tIns="36000" rIns="72000" bIns="36000" anchor="ctr">
            <a:noAutofit/>
          </a:bodyPr>
          <a:lstStyle>
            <a:lvl1pPr marL="0" indent="4763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B6F3DE1-A155-4F1B-B25B-15728E7C9946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folie mit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11187" y="1876424"/>
            <a:ext cx="7956000" cy="3095626"/>
          </a:xfrm>
        </p:spPr>
        <p:txBody>
          <a:bodyPr>
            <a:noAutofit/>
          </a:bodyPr>
          <a:lstStyle>
            <a:lvl1pPr>
              <a:defRPr sz="3600" b="0" cap="all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 smtClean="0"/>
              <a:t>Trennfolie mit Zitat</a:t>
            </a:r>
            <a:br>
              <a:rPr lang="de-DE" noProof="0" dirty="0" smtClean="0"/>
            </a:br>
            <a:r>
              <a:rPr lang="de-DE" noProof="0" dirty="0" smtClean="0"/>
              <a:t>durch Klicken bearbeiten</a:t>
            </a:r>
            <a:endParaRPr lang="de-DE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592083" y="5327651"/>
            <a:ext cx="5040000" cy="288000"/>
          </a:xfrm>
        </p:spPr>
        <p:txBody>
          <a:bodyPr>
            <a:noAutofit/>
          </a:bodyPr>
          <a:lstStyle>
            <a:lvl1pPr>
              <a:buFontTx/>
              <a:buNone/>
              <a:defRPr sz="1400" i="1">
                <a:solidFill>
                  <a:schemeClr val="tx2"/>
                </a:solidFill>
              </a:defRPr>
            </a:lvl1pPr>
            <a:lvl2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01243" y="1443523"/>
            <a:ext cx="6984000" cy="1800000"/>
          </a:xfrm>
        </p:spPr>
        <p:txBody>
          <a:bodyPr>
            <a:noAutofit/>
          </a:bodyPr>
          <a:lstStyle>
            <a:lvl1pPr>
              <a:defRPr sz="2400" b="0" cap="all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 smtClean="0"/>
              <a:t>Trennfolie mit Bild / Kapitelangabe durch Klicken bearbeiten</a:t>
            </a:r>
            <a:endParaRPr lang="de-DE" noProof="0" dirty="0"/>
          </a:p>
        </p:txBody>
      </p:sp>
      <p:pic>
        <p:nvPicPr>
          <p:cNvPr id="4" name="Grafik 4" descr="shutterstock_18843913_zugeschnitte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folie mit Bildausw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/>
          </p:nvPr>
        </p:nvSpPr>
        <p:spPr>
          <a:xfrm>
            <a:off x="0" y="3430800"/>
            <a:ext cx="9144000" cy="3430800"/>
          </a:xfrm>
          <a:noFill/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itel 8"/>
          <p:cNvSpPr>
            <a:spLocks noGrp="1"/>
          </p:cNvSpPr>
          <p:nvPr>
            <p:ph type="title" hasCustomPrompt="1"/>
          </p:nvPr>
        </p:nvSpPr>
        <p:spPr>
          <a:xfrm>
            <a:off x="601243" y="1443523"/>
            <a:ext cx="6984000" cy="1800000"/>
          </a:xfrm>
        </p:spPr>
        <p:txBody>
          <a:bodyPr>
            <a:noAutofit/>
          </a:bodyPr>
          <a:lstStyle>
            <a:lvl1pPr>
              <a:defRPr sz="2400" b="0" cap="all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 smtClean="0"/>
              <a:t>Trennfolie mit Bild / Kapitelangabe durch Klicken bearbeiten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615-99D7-41F3-80EF-4215587F4F71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_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302400"/>
            <a:ext cx="6689726" cy="72149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9" name="Medienplatzhalter 8"/>
          <p:cNvSpPr>
            <a:spLocks noGrp="1"/>
          </p:cNvSpPr>
          <p:nvPr>
            <p:ph type="media" sz="quarter" idx="13"/>
          </p:nvPr>
        </p:nvSpPr>
        <p:spPr>
          <a:xfrm>
            <a:off x="287338" y="1512000"/>
            <a:ext cx="8558211" cy="4770000"/>
          </a:xfrm>
        </p:spPr>
        <p:txBody>
          <a:bodyPr>
            <a:normAutofit/>
          </a:bodyPr>
          <a:lstStyle>
            <a:lvl1pPr>
              <a:buFontTx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 noProof="0" smtClean="0"/>
              <a:t>Mediaclip durch Klicken auf Symbol hinzufügen</a:t>
            </a:r>
            <a:endParaRPr lang="de-DE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594DE-00BC-4C59-AA5E-462D68F06592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Titel der Präsentation und Name des Redners</a:t>
            </a:r>
            <a:endParaRPr lang="de-DE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287338" y="1476000"/>
            <a:ext cx="113653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62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Solutions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288000" y="1872000"/>
            <a:ext cx="4572000" cy="10772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Münchener Rückversicherungs-Gesellschaft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Aktiengesellschaft in München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Königinstr. 107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80802 München</a:t>
            </a:r>
            <a:b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Germany </a:t>
            </a:r>
          </a:p>
        </p:txBody>
      </p:sp>
      <p:sp>
        <p:nvSpPr>
          <p:cNvPr id="9" name="TextBox 15"/>
          <p:cNvSpPr txBox="1"/>
          <p:nvPr userDrawn="1"/>
        </p:nvSpPr>
        <p:spPr>
          <a:xfrm>
            <a:off x="288663" y="3816000"/>
            <a:ext cx="8568000" cy="48218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marL="2762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Münchener Rückversicherungs-Gesellschaft </a:t>
            </a:r>
          </a:p>
          <a:p>
            <a:pPr marL="276225" marR="0" lvl="0" indent="-2762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2010 Munich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Reinsurance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E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Company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288000" y="306000"/>
            <a:ext cx="6840000" cy="72000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de-DE" sz="2200" kern="1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Impressum </a:t>
            </a:r>
            <a:r>
              <a:rPr lang="de-DE" sz="2200" kern="120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Risk</a:t>
            </a:r>
            <a:r>
              <a:rPr lang="de-DE" sz="2200" kern="12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Solutions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187-BBFD-48C4-B80E-F51202F6DFE1}" type="datetime1">
              <a:rPr lang="en-GB" noProof="0" smtClean="0"/>
              <a:pPr/>
              <a:t>19/06/2012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Dr. Andreas Armuss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ACB0-243B-43B8-BDC3-DFE4D6584B94}" type="datetime1">
              <a:rPr lang="en-GB" noProof="0" smtClean="0"/>
              <a:pPr/>
              <a:t>19/06/2012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Title of presentation and name of speaker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40" y="1512000"/>
            <a:ext cx="8569325" cy="396000"/>
          </a:xfrm>
          <a:solidFill>
            <a:schemeClr val="accent4"/>
          </a:solidFill>
        </p:spPr>
        <p:txBody>
          <a:bodyPr lIns="180000" tIns="36000" rIns="72000" bIns="36000" anchor="t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287340" y="2013450"/>
            <a:ext cx="8569325" cy="428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 sz="1400" b="0"/>
            </a:lvl1pPr>
          </a:lstStyle>
          <a:p>
            <a:r>
              <a:rPr lang="de-DE" noProof="0" smtClean="0"/>
              <a:t>Diagramm durch Klicken auf Symbol hinzufügen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12" descr="nur-bild.jpg"/>
          <p:cNvPicPr>
            <a:picLocks noChangeAspect="1"/>
          </p:cNvPicPr>
          <p:nvPr userDrawn="1"/>
        </p:nvPicPr>
        <p:blipFill>
          <a:blip r:embed="rId2" cstate="print"/>
          <a:srcRect t="3903"/>
          <a:stretch>
            <a:fillRect/>
          </a:stretch>
        </p:blipFill>
        <p:spPr>
          <a:xfrm>
            <a:off x="0" y="-3222"/>
            <a:ext cx="9144000" cy="4184650"/>
          </a:xfrm>
          <a:prstGeom prst="rect">
            <a:avLst/>
          </a:prstGeom>
        </p:spPr>
      </p:pic>
      <p:grpSp>
        <p:nvGrpSpPr>
          <p:cNvPr id="4" name="Group 19"/>
          <p:cNvGrpSpPr/>
          <p:nvPr userDrawn="1"/>
        </p:nvGrpSpPr>
        <p:grpSpPr>
          <a:xfrm>
            <a:off x="-4" y="3785428"/>
            <a:ext cx="9144004" cy="3072572"/>
            <a:chOff x="-4" y="3785428"/>
            <a:chExt cx="9144004" cy="3072572"/>
          </a:xfrm>
        </p:grpSpPr>
        <p:sp>
          <p:nvSpPr>
            <p:cNvPr id="21" name="Rechtwinkliges Dreieck 13"/>
            <p:cNvSpPr/>
            <p:nvPr userDrawn="1"/>
          </p:nvSpPr>
          <p:spPr>
            <a:xfrm flipH="1">
              <a:off x="8748000" y="3785428"/>
              <a:ext cx="396000" cy="396000"/>
            </a:xfrm>
            <a:prstGeom prst="rtTriangl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/>
            </a:p>
          </p:txBody>
        </p:sp>
        <p:sp>
          <p:nvSpPr>
            <p:cNvPr id="22" name="Rechtwinkliges Dreieck 13"/>
            <p:cNvSpPr/>
            <p:nvPr userDrawn="1"/>
          </p:nvSpPr>
          <p:spPr>
            <a:xfrm flipH="1">
              <a:off x="-4" y="4181484"/>
              <a:ext cx="9144003" cy="267651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rtlCol="0" anchor="ctr"/>
            <a:lstStyle/>
            <a:p>
              <a:pPr algn="ctr"/>
              <a:endParaRPr lang="en-GB" noProof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435200"/>
            <a:ext cx="6318000" cy="864000"/>
          </a:xfrm>
        </p:spPr>
        <p:txBody>
          <a:bodyPr/>
          <a:lstStyle>
            <a:lvl1pPr algn="l">
              <a:defRPr sz="2600" cap="all" baseline="0"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5932800"/>
            <a:ext cx="6318000" cy="5652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60000" y="5320800"/>
            <a:ext cx="6318000" cy="4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pic>
        <p:nvPicPr>
          <p:cNvPr id="15" name="Picture 14" descr="Logo_MunichRE_1000mm_EMF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03616" y="6049637"/>
            <a:ext cx="1764000" cy="4336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de-DE" dirty="0" smtClean="0"/>
              <a:t>Kapitel 1</a:t>
            </a:r>
          </a:p>
          <a:p>
            <a:pPr lvl="0"/>
            <a:r>
              <a:rPr lang="de-DE" dirty="0" smtClean="0"/>
              <a:t>Kapitel 2</a:t>
            </a:r>
          </a:p>
          <a:p>
            <a:pPr lvl="0"/>
            <a:r>
              <a:rPr lang="de-DE" dirty="0" smtClean="0"/>
              <a:t>Kapitel 3</a:t>
            </a:r>
          </a:p>
          <a:p>
            <a:pPr lvl="0"/>
            <a:r>
              <a:rPr lang="de-DE" dirty="0" smtClean="0"/>
              <a:t>Kapitel 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0DD3-C2F2-4A48-9781-318BEEA05D2B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Standar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635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8B02-9B65-46F6-8EB4-E878B9D2E310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rammplatzhalter 7"/>
          <p:cNvSpPr>
            <a:spLocks noGrp="1"/>
          </p:cNvSpPr>
          <p:nvPr>
            <p:ph type="chart" sz="quarter" idx="10"/>
          </p:nvPr>
        </p:nvSpPr>
        <p:spPr>
          <a:xfrm>
            <a:off x="277813" y="1993014"/>
            <a:ext cx="8568000" cy="42840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buFontTx/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Diagramm durch Klicken auf Symbol hinzufügen</a:t>
            </a:r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87338" y="1511300"/>
            <a:ext cx="8569325" cy="396000"/>
          </a:xfrm>
          <a:solidFill>
            <a:schemeClr val="accent4"/>
          </a:solidFill>
        </p:spPr>
        <p:txBody>
          <a:bodyPr lIns="108000" tIns="36000" rIns="72000" bIns="36000" anchor="ctr">
            <a:noAutofit/>
          </a:bodyPr>
          <a:lstStyle>
            <a:lvl1pPr marL="0" indent="4763">
              <a:buFontTx/>
              <a:buNone/>
              <a:defRPr sz="16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7F9B6EC-CBF0-43A0-B5DF-DD8B9245C96A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3" name="Tabellenplatzhalter 12"/>
          <p:cNvSpPr>
            <a:spLocks noGrp="1"/>
          </p:cNvSpPr>
          <p:nvPr>
            <p:ph type="tbl" sz="quarter" idx="15"/>
          </p:nvPr>
        </p:nvSpPr>
        <p:spPr>
          <a:xfrm>
            <a:off x="288000" y="1522413"/>
            <a:ext cx="8569325" cy="4766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de-DE" noProof="0" smtClean="0"/>
              <a:t>Tabelle durch Klicken auf Symbol hinzufügen</a:t>
            </a:r>
            <a:endParaRPr lang="de-DE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FB11101-89F5-416D-8107-B25B5035C9DB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_und 2 Tex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00" y="1533600"/>
            <a:ext cx="4104000" cy="504000"/>
          </a:xfrm>
          <a:solidFill>
            <a:schemeClr val="accent4"/>
          </a:solidFill>
        </p:spPr>
        <p:txBody>
          <a:bodyPr lIns="180000" tIns="36000" rIns="180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8000" y="2079625"/>
            <a:ext cx="4104000" cy="42012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40274" y="1533600"/>
            <a:ext cx="4104000" cy="504000"/>
          </a:xfrm>
          <a:solidFill>
            <a:schemeClr val="accent4"/>
          </a:solidFill>
        </p:spPr>
        <p:txBody>
          <a:bodyPr lIns="180000" tIns="36000" rIns="180000" bIns="3600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40274" y="2079625"/>
            <a:ext cx="4104000" cy="42012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144000" rIns="108000" bIns="72000"/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EF220-D5F7-46B1-AEB7-EA3FCC44793A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3 Bilder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/>
          <p:cNvSpPr>
            <a:spLocks noGrp="1"/>
          </p:cNvSpPr>
          <p:nvPr>
            <p:ph type="pic" sz="quarter" idx="13"/>
          </p:nvPr>
        </p:nvSpPr>
        <p:spPr>
          <a:xfrm>
            <a:off x="287337" y="1511299"/>
            <a:ext cx="2682000" cy="3024000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14"/>
          </p:nvPr>
        </p:nvSpPr>
        <p:spPr>
          <a:xfrm>
            <a:off x="3221206" y="1511299"/>
            <a:ext cx="2682000" cy="3024000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1" name="Bildplatzhalter 18"/>
          <p:cNvSpPr>
            <a:spLocks noGrp="1"/>
          </p:cNvSpPr>
          <p:nvPr>
            <p:ph type="pic" sz="quarter" idx="15"/>
          </p:nvPr>
        </p:nvSpPr>
        <p:spPr>
          <a:xfrm>
            <a:off x="6155075" y="1511299"/>
            <a:ext cx="2682000" cy="3024000"/>
          </a:xfrm>
        </p:spPr>
        <p:txBody>
          <a:bodyPr>
            <a:normAutofit/>
          </a:bodyPr>
          <a:lstStyle>
            <a:lvl1pPr>
              <a:buFontTx/>
              <a:buNone/>
              <a:defRPr sz="1600"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/>
          </p:nvPr>
        </p:nvSpPr>
        <p:spPr>
          <a:xfrm>
            <a:off x="287337" y="4635775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lIns="144000" tIns="108000" rIns="108000" bIns="36000">
            <a:no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7"/>
          </p:nvPr>
        </p:nvSpPr>
        <p:spPr>
          <a:xfrm>
            <a:off x="3221206" y="4635775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lIns="144000" tIns="108000" rIns="108000" bIns="36000">
            <a:no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8"/>
          </p:nvPr>
        </p:nvSpPr>
        <p:spPr>
          <a:xfrm>
            <a:off x="6155075" y="4635775"/>
            <a:ext cx="2682000" cy="1638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lIns="144000" tIns="108000" rIns="108000" bIns="36000">
            <a:noAutofit/>
          </a:bodyPr>
          <a:lstStyle>
            <a:lvl1pPr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4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D5F812D6-2220-4678-B72B-81DC2F489B26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 mit Kommentar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6154738" y="1511300"/>
            <a:ext cx="2682000" cy="4770000"/>
          </a:xfr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lIns="180000" tIns="144000" rIns="108000" bIns="72000">
            <a:noAutofit/>
          </a:bodyPr>
          <a:lstStyle>
            <a:lvl1pPr marL="276225" indent="-276225">
              <a:buFont typeface="Wingdings" pitchFamily="2" charset="2"/>
              <a:buChar char="§"/>
              <a:defRPr sz="1600" b="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287338" y="1511300"/>
            <a:ext cx="5544000" cy="4770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2A2DD4-D636-47A5-8494-86B198D7F93E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8000" y="302400"/>
            <a:ext cx="684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8000" y="1440000"/>
            <a:ext cx="8568000" cy="484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8" name="Picture 2" descr="V:\G-Com\G-Com1.4\Jobs\Powerpoint\04_PPT_Vorlagen_und_Master\37_Neue Marke\Bilder und Linien\Bild_blau_2.wmf"/>
          <p:cNvPicPr>
            <a:picLocks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75431" y="1096170"/>
            <a:ext cx="8586000" cy="97200"/>
          </a:xfrm>
          <a:prstGeom prst="rect">
            <a:avLst/>
          </a:prstGeom>
          <a:noFill/>
        </p:spPr>
      </p:pic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658100" y="6533584"/>
            <a:ext cx="833438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2EF68843-4CEA-4828-9251-75284FD00D28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291790" y="6526134"/>
            <a:ext cx="3305175" cy="27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 der Präsentation und Name des Redners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10588" y="6532158"/>
            <a:ext cx="44267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D56DB8AA-803C-49D2-90AA-1140CE72DCD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Picture 169" descr="Logo_MunichRE_036mm_ZG1800mm_2%_CO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563600" y="252000"/>
            <a:ext cx="1404000" cy="3830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43" r:id="rId12"/>
    <p:sldLayoutId id="2147483723" r:id="rId13"/>
    <p:sldLayoutId id="2147483724" r:id="rId14"/>
    <p:sldLayoutId id="2147483725" r:id="rId15"/>
    <p:sldLayoutId id="2147483744" r:id="rId16"/>
    <p:sldLayoutId id="2147483745" r:id="rId17"/>
    <p:sldLayoutId id="2147483746" r:id="rId18"/>
    <p:sldLayoutId id="2147483747" r:id="rId1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7200" indent="-2700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43600" indent="-2700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820800" indent="-2772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180800" indent="-2772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30000" indent="-2664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0000" y="4435200"/>
            <a:ext cx="8388464" cy="864000"/>
          </a:xfrm>
        </p:spPr>
        <p:txBody>
          <a:bodyPr>
            <a:normAutofit/>
          </a:bodyPr>
          <a:lstStyle/>
          <a:p>
            <a:r>
              <a:rPr lang="en-GB" dirty="0" smtClean="0"/>
              <a:t>Cancer – advances in treatment and The impact on underwriting and claims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000" y="5661248"/>
            <a:ext cx="6318000" cy="836752"/>
          </a:xfrm>
        </p:spPr>
        <p:txBody>
          <a:bodyPr/>
          <a:lstStyle/>
          <a:p>
            <a:r>
              <a:rPr lang="en-GB" dirty="0" smtClean="0"/>
              <a:t>Dr. Andreas Armuss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5364088" y="1340768"/>
            <a:ext cx="3168352" cy="4968552"/>
          </a:xfrm>
        </p:spPr>
        <p:txBody>
          <a:bodyPr/>
          <a:lstStyle/>
          <a:p>
            <a:r>
              <a:rPr lang="en-GB" dirty="0" smtClean="0"/>
              <a:t>Survival rates have improved gradually over the last decades</a:t>
            </a:r>
          </a:p>
          <a:p>
            <a:r>
              <a:rPr lang="en-GB" dirty="0" smtClean="0"/>
              <a:t>Improvement  in local tumour control (surgery, </a:t>
            </a:r>
            <a:r>
              <a:rPr lang="en-GB" dirty="0" err="1" smtClean="0"/>
              <a:t>neoadjuvant</a:t>
            </a:r>
            <a:r>
              <a:rPr lang="en-GB" dirty="0" smtClean="0"/>
              <a:t> radiation) has significantly contributed to improvements in treatment</a:t>
            </a:r>
          </a:p>
          <a:p>
            <a:r>
              <a:rPr lang="en-GB" dirty="0" smtClean="0"/>
              <a:t>Most of the improvement of survival can be attributed to improved treatment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likely to be true? – Rectal cancer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2A2DD4-D636-47A5-8494-86B198D7F93E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916832"/>
            <a:ext cx="4572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539552" y="5517232"/>
            <a:ext cx="3888432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100" smtClean="0">
                <a:solidFill>
                  <a:schemeClr val="tx2"/>
                </a:solidFill>
              </a:rPr>
              <a:t>From. Cancer reasearch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5580112" y="1340768"/>
            <a:ext cx="3168352" cy="4968552"/>
          </a:xfrm>
        </p:spPr>
        <p:txBody>
          <a:bodyPr/>
          <a:lstStyle/>
          <a:p>
            <a:r>
              <a:rPr lang="en-GB" dirty="0" smtClean="0"/>
              <a:t>Survival rates have improved gradually over the last decades</a:t>
            </a:r>
          </a:p>
          <a:p>
            <a:r>
              <a:rPr lang="en-GB" dirty="0" smtClean="0"/>
              <a:t>At least parts of this improvement  in survival can be contributed to improved treatment and screening initiatives</a:t>
            </a:r>
          </a:p>
          <a:p>
            <a:r>
              <a:rPr lang="en-GB" dirty="0" smtClean="0"/>
              <a:t>Screening has exaggerated the improved survival due to lead time bias and over-diagnosis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likely to be true? – Breast cancer</a:t>
            </a:r>
            <a:endParaRPr lang="en-GB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2A2DD4-D636-47A5-8494-86B198D7F93E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539552" y="5517232"/>
            <a:ext cx="3888432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100" smtClean="0">
                <a:solidFill>
                  <a:schemeClr val="tx2"/>
                </a:solidFill>
              </a:rPr>
              <a:t>From. Cancer reasearch UK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5" y="1988840"/>
            <a:ext cx="5167233" cy="339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187-BBFD-48C4-B80E-F51202F6DFE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1423988"/>
            <a:ext cx="8856663" cy="4543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Breast T1cN0M0, age 20-64</a:t>
            </a:r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2783540" y="2326341"/>
            <a:ext cx="618565" cy="258183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4020670" y="2344271"/>
            <a:ext cx="582705" cy="2581835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8000" y="306000"/>
            <a:ext cx="7084350" cy="720000"/>
          </a:xfrm>
        </p:spPr>
        <p:txBody>
          <a:bodyPr/>
          <a:lstStyle/>
          <a:p>
            <a:r>
              <a:rPr lang="en-GB" dirty="0" smtClean="0"/>
              <a:t>Comparison of </a:t>
            </a:r>
            <a:r>
              <a:rPr lang="en-GB" dirty="0" err="1" smtClean="0"/>
              <a:t>extramortalities</a:t>
            </a:r>
            <a:r>
              <a:rPr lang="en-GB" dirty="0" smtClean="0"/>
              <a:t> in breast cancer depending from time of diagnosis – T1cN0M0, age 20-49 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187-BBFD-48C4-B80E-F51202F6DFE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9650" y="1724025"/>
            <a:ext cx="7180263" cy="42672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>
          <a:xfrm>
            <a:off x="2562225" y="3867150"/>
            <a:ext cx="5067300" cy="0"/>
          </a:xfrm>
          <a:prstGeom prst="line">
            <a:avLst/>
          </a:prstGeom>
          <a:ln w="571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486025" y="3076575"/>
            <a:ext cx="5114925" cy="0"/>
          </a:xfrm>
          <a:prstGeom prst="line">
            <a:avLst/>
          </a:prstGeom>
          <a:ln w="571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16200000">
            <a:off x="-28573" y="3648075"/>
            <a:ext cx="14382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e.m. in %</a:t>
            </a:r>
            <a:r>
              <a:rPr lang="en-GB" sz="1000" b="1" dirty="0" smtClean="0">
                <a:solidFill>
                  <a:schemeClr val="tx2"/>
                </a:solidFill>
              </a:rPr>
              <a:t>o</a:t>
            </a:r>
            <a:r>
              <a:rPr lang="en-GB" sz="16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96100" y="3990975"/>
            <a:ext cx="723900" cy="3385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accent1"/>
                </a:solidFill>
              </a:rPr>
              <a:t>4 %</a:t>
            </a:r>
            <a:r>
              <a:rPr lang="en-GB" sz="1000" b="1" smtClean="0">
                <a:solidFill>
                  <a:schemeClr val="accent1"/>
                </a:solidFill>
              </a:rPr>
              <a:t>o</a:t>
            </a:r>
            <a:endParaRPr lang="en-GB" sz="1600" smtClean="0">
              <a:solidFill>
                <a:schemeClr val="accent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915150" y="2609850"/>
            <a:ext cx="723900" cy="33855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600" b="1" smtClean="0">
                <a:solidFill>
                  <a:schemeClr val="tx2"/>
                </a:solidFill>
              </a:rPr>
              <a:t>7 %</a:t>
            </a:r>
            <a:r>
              <a:rPr lang="en-GB" sz="1000" b="1" smtClean="0">
                <a:solidFill>
                  <a:schemeClr val="tx2"/>
                </a:solidFill>
              </a:rPr>
              <a:t>o</a:t>
            </a:r>
            <a:endParaRPr lang="en-GB" sz="1600" smtClean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4325" y="1276350"/>
            <a:ext cx="371475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Analysis from SEER-data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platzhalter 7"/>
          <p:cNvGraphicFramePr>
            <a:graphicFrameLocks noGrp="1"/>
          </p:cNvGraphicFramePr>
          <p:nvPr>
            <p:ph type="chart" sz="quarter" idx="10"/>
          </p:nvPr>
        </p:nvGraphicFramePr>
        <p:xfrm>
          <a:off x="277813" y="1556792"/>
          <a:ext cx="8567737" cy="472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of </a:t>
            </a:r>
            <a:r>
              <a:rPr lang="en-GB" dirty="0" err="1" smtClean="0"/>
              <a:t>extramortalities</a:t>
            </a:r>
            <a:r>
              <a:rPr lang="en-GB" dirty="0" smtClean="0"/>
              <a:t> in breast cancer depending from time of diagnosis – T3N1M0, age 20-49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7F9B6EC-CBF0-43A0-B5DF-DD8B9245C96A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636" y="1276350"/>
            <a:ext cx="5481636" cy="4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5-year and 10-year breast cancer-specific survival by hormone receptor status and disease stage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23899" y="6353860"/>
            <a:ext cx="69056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Data </a:t>
            </a:r>
            <a:r>
              <a:rPr lang="it-IT" sz="1200" dirty="0" err="1" smtClean="0"/>
              <a:t>from</a:t>
            </a:r>
            <a:r>
              <a:rPr lang="it-IT" sz="1200" dirty="0" smtClean="0"/>
              <a:t>: </a:t>
            </a:r>
            <a:r>
              <a:rPr lang="it-IT" sz="1200" dirty="0" err="1" smtClean="0"/>
              <a:t>Grann</a:t>
            </a:r>
            <a:r>
              <a:rPr lang="it-IT" sz="1200" dirty="0" smtClean="0"/>
              <a:t>, VR, </a:t>
            </a:r>
            <a:r>
              <a:rPr lang="it-IT" sz="1200" dirty="0" err="1" smtClean="0"/>
              <a:t>et</a:t>
            </a:r>
            <a:r>
              <a:rPr lang="it-IT" sz="1200" dirty="0" smtClean="0"/>
              <a:t> al. </a:t>
            </a:r>
            <a:r>
              <a:rPr lang="it-IT" sz="1200" dirty="0" err="1" smtClean="0"/>
              <a:t>Cancer</a:t>
            </a:r>
            <a:r>
              <a:rPr lang="it-IT" sz="1200" dirty="0" smtClean="0"/>
              <a:t> 2005; 103:2241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187-BBFD-48C4-B80E-F51202F6DFE1}" type="datetime1">
              <a:rPr lang="en-GB" noProof="0" smtClean="0"/>
              <a:pPr/>
              <a:t>19/06/2012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16</a:t>
            </a:fld>
            <a:endParaRPr lang="en-GB" noProof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666874"/>
            <a:ext cx="72183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Comparison of </a:t>
            </a:r>
            <a:r>
              <a:rPr lang="en-GB" dirty="0" err="1" smtClean="0"/>
              <a:t>extramortalities</a:t>
            </a:r>
            <a:r>
              <a:rPr lang="en-GB" dirty="0" smtClean="0"/>
              <a:t> in breast cancer depending from Hormone receptor status – T2N0M0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-152397" y="3495673"/>
            <a:ext cx="1438275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chemeClr val="tx2"/>
                </a:solidFill>
              </a:rPr>
              <a:t>e.m. in %</a:t>
            </a:r>
            <a:r>
              <a:rPr lang="de-DE" sz="1000" b="1" dirty="0" smtClean="0">
                <a:solidFill>
                  <a:schemeClr val="tx2"/>
                </a:solidFill>
              </a:rPr>
              <a:t>o</a:t>
            </a:r>
            <a:r>
              <a:rPr lang="de-DE" sz="16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76225" y="1228725"/>
            <a:ext cx="371475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Analysis from SEER-data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for underwriting	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Improvement in survival rates have to be interpreted with care as they are influenced by several factors and not necessarily a reflection of advances in treatment</a:t>
            </a:r>
          </a:p>
          <a:p>
            <a:pPr lvl="1"/>
            <a:r>
              <a:rPr lang="en-GB" dirty="0" smtClean="0"/>
              <a:t>For risk assessment mortality analysis of different cancer stages is crucial to be risk adequate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8B02-9B65-46F6-8EB4-E878B9D2E310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1412776"/>
            <a:ext cx="6984000" cy="1800000"/>
          </a:xfrm>
        </p:spPr>
        <p:txBody>
          <a:bodyPr/>
          <a:lstStyle/>
          <a:p>
            <a:r>
              <a:rPr lang="en-GB" dirty="0" smtClean="0"/>
              <a:t>Late recurrence of cancer and survivors of childhood cancer</a:t>
            </a:r>
            <a:endParaRPr lang="en-GB" dirty="0"/>
          </a:p>
        </p:txBody>
      </p:sp>
      <p:pic>
        <p:nvPicPr>
          <p:cNvPr id="4" name="Picture 6" descr="070_04_PP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t="116" b="11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Long Term Course of Melanomas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idx="4294967295"/>
          </p:nvPr>
        </p:nvSpPr>
        <p:spPr>
          <a:xfrm>
            <a:off x="288000" y="1439999"/>
            <a:ext cx="8568000" cy="48420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600"/>
              </a:spcAft>
              <a:buFont typeface="Wingdings" pitchFamily="2" charset="2"/>
              <a:buChar char="§"/>
            </a:pPr>
            <a:r>
              <a:rPr lang="en-GB" dirty="0" smtClean="0"/>
              <a:t>Melanomas show high risk of recurrence after more than 10 years</a:t>
            </a:r>
          </a:p>
          <a:p>
            <a:pPr>
              <a:spcAft>
                <a:spcPts val="1600"/>
              </a:spcAft>
              <a:buFont typeface="Wingdings" pitchFamily="2" charset="2"/>
              <a:buChar char="§"/>
            </a:pPr>
            <a:r>
              <a:rPr lang="en-GB" dirty="0" smtClean="0"/>
              <a:t>In a study at Duke University (North Carolina, USA) among 651 long term (&gt;10 years) melanoma survivors 168 (25%) developed recurrent disease after more than 10 years </a:t>
            </a:r>
            <a:r>
              <a:rPr lang="en-GB" sz="1600" baseline="30000" dirty="0" smtClean="0"/>
              <a:t>1</a:t>
            </a:r>
          </a:p>
          <a:p>
            <a:pPr>
              <a:spcAft>
                <a:spcPts val="1600"/>
              </a:spcAft>
              <a:buFont typeface="Wingdings" pitchFamily="2" charset="2"/>
              <a:buChar char="§"/>
            </a:pPr>
            <a:r>
              <a:rPr lang="en-GB" dirty="0" smtClean="0"/>
              <a:t>Even in thin lesions &lt; 1mm thickness survival models suggest that 50% of melanoma related deaths occur more than 10 years after treatment</a:t>
            </a:r>
            <a:r>
              <a:rPr lang="en-GB" baseline="30000" dirty="0" smtClean="0"/>
              <a:t> 2</a:t>
            </a:r>
            <a:endParaRPr lang="en-GB" dirty="0" smtClean="0"/>
          </a:p>
          <a:p>
            <a:pPr>
              <a:spcAft>
                <a:spcPts val="1600"/>
              </a:spcAft>
              <a:buFont typeface="Wingdings" pitchFamily="2" charset="2"/>
              <a:buChar char="§"/>
            </a:pPr>
            <a:r>
              <a:rPr lang="en-GB" dirty="0" smtClean="0"/>
              <a:t>Ultra-late recurrence after more than 15 years is not uncommon</a:t>
            </a:r>
            <a:r>
              <a:rPr lang="en-GB" baseline="30000" dirty="0" smtClean="0"/>
              <a:t> 3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256548" y="5833289"/>
            <a:ext cx="4348947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pPr marL="228600" indent="-228600">
              <a:buAutoNum type="arabicParenR"/>
            </a:pPr>
            <a:r>
              <a:rPr lang="en-GB" sz="1200" smtClean="0">
                <a:solidFill>
                  <a:schemeClr val="tx2"/>
                </a:solidFill>
              </a:rPr>
              <a:t>Crowley NJ, Seigler HF; Ann. Surg.1990;212:173-177</a:t>
            </a:r>
          </a:p>
          <a:p>
            <a:pPr marL="228600" indent="-228600">
              <a:buAutoNum type="arabicParenR"/>
            </a:pPr>
            <a:r>
              <a:rPr lang="en-GB" sz="1200" smtClean="0">
                <a:solidFill>
                  <a:schemeClr val="tx2"/>
                </a:solidFill>
              </a:rPr>
              <a:t>Gamel JW et al.; Cancer 2002; 95:1286-1293</a:t>
            </a:r>
          </a:p>
          <a:p>
            <a:pPr marL="228600" indent="-228600">
              <a:buAutoNum type="arabicParenR"/>
            </a:pPr>
            <a:r>
              <a:rPr lang="en-GB" sz="1200" smtClean="0">
                <a:solidFill>
                  <a:schemeClr val="tx2"/>
                </a:solidFill>
              </a:rPr>
              <a:t>Tsao H, Cosimi AB, Sober AJ; Cancer 1997;79:2361-2370</a:t>
            </a:r>
            <a:endParaRPr lang="en-GB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840000" cy="720000"/>
          </a:xfrm>
        </p:spPr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Advances in cancer treatment – what is the impact on survival?</a:t>
            </a:r>
          </a:p>
          <a:p>
            <a:r>
              <a:rPr lang="en-GB" dirty="0" smtClean="0"/>
              <a:t>Late recurrence of cancer </a:t>
            </a:r>
          </a:p>
          <a:p>
            <a:r>
              <a:rPr lang="en-GB" dirty="0" smtClean="0"/>
              <a:t>Survivors of childhood cancer – what do we have to </a:t>
            </a:r>
            <a:r>
              <a:rPr lang="en-GB" dirty="0" smtClean="0"/>
              <a:t>consider ?</a:t>
            </a:r>
            <a:endParaRPr lang="en-GB" dirty="0" smtClean="0"/>
          </a:p>
          <a:p>
            <a:r>
              <a:rPr lang="en-GB" dirty="0" smtClean="0"/>
              <a:t>Terminal illness – how to meet the definition?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/>
          <p:nvPr/>
        </p:nvGraphicFramePr>
        <p:xfrm>
          <a:off x="1009872" y="1983489"/>
          <a:ext cx="68199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812B-7CEB-439E-9F0F-0EFE671CA4F4}" type="datetime1">
              <a:rPr lang="en-GB"/>
              <a:pPr/>
              <a:t>19/06/2012</a:t>
            </a:fld>
            <a:endParaRPr lang="en-GB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Melanoma Survival</a:t>
            </a:r>
            <a:br>
              <a:rPr lang="en-GB" smtClean="0"/>
            </a:br>
            <a:r>
              <a:rPr lang="en-GB" smtClean="0"/>
              <a:t>SEER (own extract; age 20-64, 1988-2004)</a:t>
            </a:r>
            <a:br>
              <a:rPr lang="en-GB" smtClean="0"/>
            </a:br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1478295" y="1340883"/>
            <a:ext cx="5200334" cy="33855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</a:rPr>
              <a:t>T1b ( = &lt;1mm, Clark &gt; III or with ulcer, N0M0), N=4526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455582" y="6354375"/>
            <a:ext cx="1534716" cy="27699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chemeClr val="tx2"/>
                </a:solidFill>
              </a:rPr>
              <a:t>Year after diagnosis</a:t>
            </a:r>
            <a:endParaRPr lang="en-GB" sz="1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Breast T1cN0M0, age 20-64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187-BBFD-48C4-B80E-F51202F6DFE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49" y="1366838"/>
            <a:ext cx="7286625" cy="506339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>
            <a:off x="5600700" y="4371975"/>
            <a:ext cx="19050" cy="1219200"/>
          </a:xfrm>
          <a:prstGeom prst="line">
            <a:avLst/>
          </a:prstGeom>
          <a:ln w="381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14" idx="0"/>
          </p:cNvCxnSpPr>
          <p:nvPr/>
        </p:nvCxnSpPr>
        <p:spPr>
          <a:xfrm flipH="1" flipV="1">
            <a:off x="4323608" y="4061446"/>
            <a:ext cx="131624" cy="4476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275856" y="4509120"/>
            <a:ext cx="2358752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Conf. Int. -lower limit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248150" y="2847975"/>
            <a:ext cx="248409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Conf. Int. -upper limit</a:t>
            </a:r>
          </a:p>
        </p:txBody>
      </p:sp>
      <p:cxnSp>
        <p:nvCxnSpPr>
          <p:cNvPr id="18" name="Gerade Verbindung mit Pfeil 17"/>
          <p:cNvCxnSpPr>
            <a:stCxn id="16" idx="2"/>
          </p:cNvCxnSpPr>
          <p:nvPr/>
        </p:nvCxnSpPr>
        <p:spPr>
          <a:xfrm flipH="1">
            <a:off x="4848227" y="3186529"/>
            <a:ext cx="641968" cy="4520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ihandform 19"/>
          <p:cNvSpPr/>
          <p:nvPr/>
        </p:nvSpPr>
        <p:spPr>
          <a:xfrm>
            <a:off x="5586236" y="4114800"/>
            <a:ext cx="1986139" cy="1495425"/>
          </a:xfrm>
          <a:custGeom>
            <a:avLst/>
            <a:gdLst>
              <a:gd name="connsiteX0" fmla="*/ 33514 w 1986139"/>
              <a:gd name="connsiteY0" fmla="*/ 285750 h 1495425"/>
              <a:gd name="connsiteX1" fmla="*/ 33514 w 1986139"/>
              <a:gd name="connsiteY1" fmla="*/ 285750 h 1495425"/>
              <a:gd name="connsiteX2" fmla="*/ 14464 w 1986139"/>
              <a:gd name="connsiteY2" fmla="*/ 0 h 1495425"/>
              <a:gd name="connsiteX3" fmla="*/ 976489 w 1986139"/>
              <a:gd name="connsiteY3" fmla="*/ 0 h 1495425"/>
              <a:gd name="connsiteX4" fmla="*/ 1471789 w 1986139"/>
              <a:gd name="connsiteY4" fmla="*/ 381000 h 1495425"/>
              <a:gd name="connsiteX5" fmla="*/ 1967089 w 1986139"/>
              <a:gd name="connsiteY5" fmla="*/ 981075 h 1495425"/>
              <a:gd name="connsiteX6" fmla="*/ 1986139 w 1986139"/>
              <a:gd name="connsiteY6" fmla="*/ 1495425 h 1495425"/>
              <a:gd name="connsiteX7" fmla="*/ 43039 w 1986139"/>
              <a:gd name="connsiteY7" fmla="*/ 1485900 h 1495425"/>
              <a:gd name="connsiteX8" fmla="*/ 33514 w 1986139"/>
              <a:gd name="connsiteY8" fmla="*/ 28575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6139" h="1495425">
                <a:moveTo>
                  <a:pt x="33514" y="285750"/>
                </a:moveTo>
                <a:lnTo>
                  <a:pt x="33514" y="285750"/>
                </a:lnTo>
                <a:cubicBezTo>
                  <a:pt x="0" y="134938"/>
                  <a:pt x="14464" y="229297"/>
                  <a:pt x="14464" y="0"/>
                </a:cubicBezTo>
                <a:lnTo>
                  <a:pt x="976489" y="0"/>
                </a:lnTo>
                <a:lnTo>
                  <a:pt x="1471789" y="381000"/>
                </a:lnTo>
                <a:lnTo>
                  <a:pt x="1967089" y="981075"/>
                </a:lnTo>
                <a:lnTo>
                  <a:pt x="1986139" y="1495425"/>
                </a:lnTo>
                <a:lnTo>
                  <a:pt x="43039" y="1485900"/>
                </a:lnTo>
                <a:lnTo>
                  <a:pt x="33514" y="28575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Long-term mortality among survivors of childhood cancer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187-BBFD-48C4-B80E-F51202F6DFE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422" y="1730189"/>
            <a:ext cx="7799994" cy="41461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5715001" y="4935071"/>
            <a:ext cx="1156447" cy="712694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56932" y="6154271"/>
            <a:ext cx="7677150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From: Long-term Cause-Specific Mortality Among Survivors of Childhood Cancer, </a:t>
            </a:r>
            <a:r>
              <a:rPr lang="en-GB" sz="1100" i="1" dirty="0" smtClean="0"/>
              <a:t>JAMA. 2010;304(2):172-179</a:t>
            </a:r>
            <a:endParaRPr lang="en-GB" sz="11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Cumulative Mortality of Causes of Death Among Survivors of Childhood Cancer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187-BBFD-48C4-B80E-F51202F6DFE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263" y="1395413"/>
            <a:ext cx="6996112" cy="469661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76250" y="6248400"/>
            <a:ext cx="7677150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From: Long-term Cause-Specific Mortality Among Survivors of Childhood Cancer, </a:t>
            </a:r>
            <a:r>
              <a:rPr lang="en-GB" sz="1100" i="1" dirty="0" smtClean="0"/>
              <a:t>JAMA. 2010;304(2):172-179</a:t>
            </a:r>
            <a:endParaRPr lang="en-GB" sz="11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49187-BBFD-48C4-B80E-F51202F6DFE1}" type="datetime1">
              <a:rPr lang="en-GB" noProof="0" smtClean="0"/>
              <a:pPr/>
              <a:t>19/06/2012</a:t>
            </a:fld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24</a:t>
            </a:fld>
            <a:endParaRPr lang="en-GB" noProof="0"/>
          </a:p>
        </p:txBody>
      </p:sp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95" y="1487862"/>
            <a:ext cx="7981506" cy="44288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447675" y="6210300"/>
            <a:ext cx="7677150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From: Long-term Cause-Specific Mortality Among Survivors of Childhood Cancer, </a:t>
            </a:r>
            <a:r>
              <a:rPr lang="en-GB" sz="1100" i="1" dirty="0" smtClean="0"/>
              <a:t>JAMA. 2010;304(2):172-179</a:t>
            </a:r>
            <a:endParaRPr lang="en-GB" sz="1100" dirty="0" smtClean="0">
              <a:solidFill>
                <a:schemeClr val="tx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274859" y="2918012"/>
            <a:ext cx="1290917" cy="1250576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8000" y="1439999"/>
            <a:ext cx="8304671" cy="4842000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GB" dirty="0" smtClean="0"/>
              <a:t>Availability of long-term survival data suggests that subtypes of common cancers have an increased risk of recurrence and mortality even ten years after diagnosis and therapy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Particularly survivors of childhood cancer seem to have an increased mortality throughout their lifespan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328A-78E3-4572-A12E-F0C1AD1D7A1F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of the terminal illness definition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323528" y="1340768"/>
            <a:ext cx="8568000" cy="288032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Definition:</a:t>
            </a:r>
          </a:p>
          <a:p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definite diagnosis by the attending Consultant of an illness that satisfies both of the following: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illness either has no known cure or has progressed to the point where it cannot be cured, and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opinion of the attending Consultant, the illness is expected to lead to death within 12 months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8B02-9B65-46F6-8EB4-E878B9D2E310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539552" y="4365104"/>
            <a:ext cx="7776864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Interpretation: </a:t>
            </a:r>
          </a:p>
          <a:p>
            <a:pPr algn="ctr"/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applicant must die within the next 12 months with a xxx likelihood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827584" y="5517232"/>
            <a:ext cx="1008112" cy="36004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1979712" y="5436513"/>
            <a:ext cx="604867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Is there any subtype/stage of cancer where a xxx percentage likelihood of dying within 12 months can be predicted?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Analysing using information from a survival curve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3ACB0-243B-43B8-BDC3-DFE4D6584B94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8" name="Diagrammplatzhalter 7"/>
          <p:cNvGraphicFramePr>
            <a:graphicFrameLocks noGrp="1"/>
          </p:cNvGraphicFramePr>
          <p:nvPr>
            <p:ph type="chart" sz="quarter" idx="14"/>
          </p:nvPr>
        </p:nvGraphicFramePr>
        <p:xfrm>
          <a:off x="373064" y="1556792"/>
          <a:ext cx="8228012" cy="466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Geschweifte Klammer links 8"/>
          <p:cNvSpPr/>
          <p:nvPr/>
        </p:nvSpPr>
        <p:spPr>
          <a:xfrm rot="16200000">
            <a:off x="2847975" y="2402980"/>
            <a:ext cx="304800" cy="628650"/>
          </a:xfrm>
          <a:prstGeom prst="leftBrace">
            <a:avLst>
              <a:gd name="adj1" fmla="val 8333"/>
              <a:gd name="adj2" fmla="val 49376"/>
            </a:avLst>
          </a:prstGeom>
          <a:ln w="381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/>
          <p:cNvSpPr/>
          <p:nvPr/>
        </p:nvSpPr>
        <p:spPr>
          <a:xfrm>
            <a:off x="1019175" y="3917456"/>
            <a:ext cx="7096125" cy="923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smtClean="0">
                <a:solidFill>
                  <a:schemeClr val="tx2"/>
                </a:solidFill>
              </a:rPr>
              <a:t>Answer: </a:t>
            </a:r>
            <a:r>
              <a:rPr lang="en-GB" sz="1600" b="1" smtClean="0">
                <a:solidFill>
                  <a:schemeClr val="tx2"/>
                </a:solidFill>
              </a:rPr>
              <a:t>p</a:t>
            </a:r>
            <a:r>
              <a:rPr lang="en-GB" sz="1600" smtClean="0">
                <a:solidFill>
                  <a:schemeClr val="tx2"/>
                </a:solidFill>
              </a:rPr>
              <a:t> (interval 2)= P (interval3)/P (interval 2) = 0,8186/0,8460 = 0,9676</a:t>
            </a:r>
          </a:p>
        </p:txBody>
      </p:sp>
      <p:sp>
        <p:nvSpPr>
          <p:cNvPr id="13" name="Rechteck 12"/>
          <p:cNvSpPr/>
          <p:nvPr/>
        </p:nvSpPr>
        <p:spPr>
          <a:xfrm>
            <a:off x="1009650" y="3022106"/>
            <a:ext cx="3981450" cy="6572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chemeClr val="tx2"/>
                </a:solidFill>
              </a:rPr>
              <a:t>What is the probability (p) of surviving interval 2?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the probability of dying in a specific interval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328A-78E3-4572-A12E-F0C1AD1D7A1F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3059832" y="1556792"/>
            <a:ext cx="2781300" cy="1193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smtClean="0">
                <a:solidFill>
                  <a:srgbClr val="C00000"/>
                </a:solidFill>
              </a:rPr>
              <a:t>q</a:t>
            </a:r>
            <a:r>
              <a:rPr lang="en-GB" sz="2000" smtClean="0">
                <a:solidFill>
                  <a:srgbClr val="C00000"/>
                </a:solidFill>
              </a:rPr>
              <a:t>x</a:t>
            </a:r>
            <a:r>
              <a:rPr lang="en-GB" smtClean="0">
                <a:solidFill>
                  <a:srgbClr val="C00000"/>
                </a:solidFill>
              </a:rPr>
              <a:t>i</a:t>
            </a:r>
            <a:r>
              <a:rPr lang="en-GB" sz="3200" smtClean="0">
                <a:solidFill>
                  <a:srgbClr val="C00000"/>
                </a:solidFill>
              </a:rPr>
              <a:t> = 1 -</a:t>
            </a:r>
            <a:endParaRPr lang="en-GB" sz="3200">
              <a:solidFill>
                <a:srgbClr val="C0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148064" y="1844824"/>
            <a:ext cx="7366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p</a:t>
            </a:r>
            <a:r>
              <a:rPr lang="en-GB" sz="2000" dirty="0" smtClean="0">
                <a:solidFill>
                  <a:srgbClr val="C00000"/>
                </a:solidFill>
              </a:rPr>
              <a:t>i</a:t>
            </a:r>
            <a:endParaRPr lang="en-GB" sz="3600" dirty="0" smtClean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63688" y="3573016"/>
            <a:ext cx="547260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In our example: probability of dying between year 2 and 3 </a:t>
            </a:r>
          </a:p>
          <a:p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1600" dirty="0" smtClean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14" name="Rechteck 13"/>
          <p:cNvSpPr/>
          <p:nvPr/>
        </p:nvSpPr>
        <p:spPr>
          <a:xfrm>
            <a:off x="1619672" y="4293096"/>
            <a:ext cx="576064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q</a:t>
            </a:r>
            <a:r>
              <a:rPr lang="en-GB" sz="1200" dirty="0" smtClean="0">
                <a:solidFill>
                  <a:srgbClr val="C00000"/>
                </a:solidFill>
              </a:rPr>
              <a:t>2-3 </a:t>
            </a:r>
            <a:r>
              <a:rPr lang="en-GB" sz="3200" dirty="0" smtClean="0">
                <a:solidFill>
                  <a:srgbClr val="C00000"/>
                </a:solidFill>
              </a:rPr>
              <a:t>= 1- 0,9676 = 0,042 = 4,2 %</a:t>
            </a:r>
            <a:endParaRPr lang="de-DE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 pancreatic adenocarcinoma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615-99D7-41F3-80EF-4215587F4F7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29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12776"/>
            <a:ext cx="54726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hteck 9"/>
          <p:cNvSpPr/>
          <p:nvPr/>
        </p:nvSpPr>
        <p:spPr>
          <a:xfrm>
            <a:off x="5940152" y="1409008"/>
            <a:ext cx="2808312" cy="46842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smtClean="0">
                <a:solidFill>
                  <a:schemeClr val="tx2"/>
                </a:solidFill>
              </a:rPr>
              <a:t>Probability of surviving year 2 after having survived year 1:</a:t>
            </a:r>
          </a:p>
          <a:p>
            <a:endParaRPr lang="en-GB" smtClean="0">
              <a:solidFill>
                <a:schemeClr val="tx2"/>
              </a:solidFill>
            </a:endParaRPr>
          </a:p>
          <a:p>
            <a:r>
              <a:rPr lang="en-GB" smtClean="0">
                <a:solidFill>
                  <a:schemeClr val="tx2"/>
                </a:solidFill>
              </a:rPr>
              <a:t>p</a:t>
            </a:r>
            <a:r>
              <a:rPr lang="en-GB" sz="1000" smtClean="0">
                <a:solidFill>
                  <a:schemeClr val="tx2"/>
                </a:solidFill>
              </a:rPr>
              <a:t>1-2 </a:t>
            </a:r>
            <a:r>
              <a:rPr lang="en-GB" smtClean="0">
                <a:solidFill>
                  <a:schemeClr val="tx2"/>
                </a:solidFill>
              </a:rPr>
              <a:t>= 0,4/0,8 = 0,5 (50%)</a:t>
            </a:r>
          </a:p>
          <a:p>
            <a:endParaRPr lang="en-GB" smtClean="0">
              <a:solidFill>
                <a:schemeClr val="tx2"/>
              </a:solidFill>
            </a:endParaRPr>
          </a:p>
          <a:p>
            <a:r>
              <a:rPr lang="en-GB" sz="1600" smtClean="0">
                <a:solidFill>
                  <a:schemeClr val="tx2"/>
                </a:solidFill>
              </a:rPr>
              <a:t>Probability of dying between year 1 and year 2 after having survived year 1:</a:t>
            </a:r>
          </a:p>
          <a:p>
            <a:endParaRPr lang="en-GB" smtClean="0">
              <a:solidFill>
                <a:schemeClr val="tx2"/>
              </a:solidFill>
            </a:endParaRPr>
          </a:p>
          <a:p>
            <a:r>
              <a:rPr lang="en-GB" smtClean="0">
                <a:solidFill>
                  <a:schemeClr val="tx2"/>
                </a:solidFill>
              </a:rPr>
              <a:t>q</a:t>
            </a:r>
            <a:r>
              <a:rPr lang="en-GB" sz="1050" smtClean="0">
                <a:solidFill>
                  <a:schemeClr val="tx2"/>
                </a:solidFill>
              </a:rPr>
              <a:t>1-2</a:t>
            </a:r>
            <a:r>
              <a:rPr lang="en-GB" smtClean="0">
                <a:solidFill>
                  <a:schemeClr val="tx2"/>
                </a:solidFill>
              </a:rPr>
              <a:t> = 1 – 0,5 = 0,5 (50%)</a:t>
            </a:r>
          </a:p>
          <a:p>
            <a:endParaRPr lang="en-GB" smtClean="0">
              <a:solidFill>
                <a:schemeClr val="tx2"/>
              </a:solidFill>
            </a:endParaRPr>
          </a:p>
          <a:p>
            <a:endParaRPr lang="en-GB" smtClean="0">
              <a:solidFill>
                <a:schemeClr val="tx2"/>
              </a:solidFill>
            </a:endParaRPr>
          </a:p>
          <a:p>
            <a:endParaRPr lang="en-GB" smtClean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6" y="6135687"/>
            <a:ext cx="82089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Hsu et al: Adjuvant </a:t>
            </a:r>
            <a:r>
              <a:rPr lang="en-US" sz="1200" dirty="0" err="1" smtClean="0"/>
              <a:t>Chemoradiation</a:t>
            </a:r>
            <a:r>
              <a:rPr lang="en-US" sz="1200" dirty="0" smtClean="0"/>
              <a:t> for Pancreatic  </a:t>
            </a:r>
            <a:r>
              <a:rPr lang="en-US" sz="1200" dirty="0" err="1" smtClean="0"/>
              <a:t>Adenocarcinoma</a:t>
            </a:r>
            <a:r>
              <a:rPr lang="en-US" sz="1200" dirty="0" smtClean="0"/>
              <a:t>: The Johns Hopkins Hospital—Mayo Clinic Collaborative Study, </a:t>
            </a:r>
            <a:r>
              <a:rPr lang="it-IT" sz="1200" dirty="0" err="1" smtClean="0"/>
              <a:t>Ann</a:t>
            </a:r>
            <a:r>
              <a:rPr lang="it-IT" sz="1200" dirty="0" smtClean="0"/>
              <a:t> </a:t>
            </a:r>
            <a:r>
              <a:rPr lang="it-IT" sz="1200" dirty="0" err="1" smtClean="0"/>
              <a:t>Surg</a:t>
            </a:r>
            <a:r>
              <a:rPr lang="it-IT" sz="1200" dirty="0" smtClean="0"/>
              <a:t> </a:t>
            </a:r>
            <a:r>
              <a:rPr lang="it-IT" sz="1200" dirty="0" err="1" smtClean="0"/>
              <a:t>Oncol</a:t>
            </a:r>
            <a:r>
              <a:rPr lang="it-IT" sz="1200" dirty="0" smtClean="0"/>
              <a:t> (2010) 17:981–990</a:t>
            </a:r>
            <a:endParaRPr lang="de-DE" sz="1200" dirty="0" err="1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Advances</a:t>
            </a:r>
            <a:r>
              <a:rPr lang="de-DE" dirty="0" smtClean="0"/>
              <a:t> in </a:t>
            </a:r>
            <a:r>
              <a:rPr lang="de-DE" dirty="0" err="1" smtClean="0"/>
              <a:t>cancer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615-99D7-41F3-80EF-4215587F4F71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306390" y="1950775"/>
            <a:ext cx="7577978" cy="13342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2772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(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Trastuzumab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Bevacizumab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Ipilimumab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72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Tyrosinekinase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inhibitors (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Imatinib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72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treatment regimens - high dose chemotherapy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528" y="4365104"/>
            <a:ext cx="7560840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2772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 breast cancer: Hormone receptor (HR) status, HER 2 status, markers of proliferation, p 53 gene analysis,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Urokinase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plasminogen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activator system, etc.</a:t>
            </a:r>
          </a:p>
          <a:p>
            <a:pPr marL="2772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Genetic profiling (on cancer specimens)</a:t>
            </a:r>
          </a:p>
          <a:p>
            <a:pPr marL="277200" marR="0" lvl="0" indent="-2700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7200" marR="0" lvl="0" indent="-27000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platzhalter 7"/>
          <p:cNvSpPr txBox="1">
            <a:spLocks/>
          </p:cNvSpPr>
          <p:nvPr/>
        </p:nvSpPr>
        <p:spPr>
          <a:xfrm>
            <a:off x="296865" y="1292925"/>
            <a:ext cx="4104000" cy="54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-270000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Newly developed drugs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platzhalter 8"/>
          <p:cNvSpPr txBox="1">
            <a:spLocks/>
          </p:cNvSpPr>
          <p:nvPr/>
        </p:nvSpPr>
        <p:spPr>
          <a:xfrm>
            <a:off x="296865" y="3667844"/>
            <a:ext cx="4104000" cy="553244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0000" tIns="36000" rIns="72000" bIns="36000" rtlCol="0" anchor="ctr">
            <a:noAutofit/>
          </a:bodyPr>
          <a:lstStyle/>
          <a:p>
            <a:pPr marL="0" marR="0" lvl="0" indent="-270000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Identification of prognostic factors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advanced colorectal cancer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615-99D7-41F3-80EF-4215587F4F7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00808"/>
            <a:ext cx="51435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5652120" y="1484784"/>
            <a:ext cx="3024336" cy="48245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 smtClean="0">
                <a:solidFill>
                  <a:schemeClr val="tx2"/>
                </a:solidFill>
              </a:rPr>
              <a:t>Probability of surviving month 8-20 after having survived 8 month: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p</a:t>
            </a:r>
            <a:r>
              <a:rPr lang="en-GB" sz="1000" dirty="0" smtClean="0">
                <a:solidFill>
                  <a:schemeClr val="tx2"/>
                </a:solidFill>
              </a:rPr>
              <a:t>1-2 </a:t>
            </a:r>
            <a:r>
              <a:rPr lang="en-GB" dirty="0" smtClean="0">
                <a:solidFill>
                  <a:schemeClr val="tx2"/>
                </a:solidFill>
              </a:rPr>
              <a:t>= 0,2/0,7 = 0,29 (29%)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sz="1600" dirty="0" smtClean="0">
                <a:solidFill>
                  <a:schemeClr val="tx2"/>
                </a:solidFill>
              </a:rPr>
              <a:t>Probability of dying between month 8-20 after having survived 8 month :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q</a:t>
            </a:r>
            <a:r>
              <a:rPr lang="en-GB" sz="1050" dirty="0" smtClean="0">
                <a:solidFill>
                  <a:schemeClr val="tx2"/>
                </a:solidFill>
              </a:rPr>
              <a:t>1-2</a:t>
            </a:r>
            <a:r>
              <a:rPr lang="en-GB" dirty="0" smtClean="0">
                <a:solidFill>
                  <a:schemeClr val="tx2"/>
                </a:solidFill>
              </a:rPr>
              <a:t> = 1 – 0,29 = 0,71 (71%)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5949280"/>
            <a:ext cx="532859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From: Palliative chemotherapy for advanced colorectal cancer: </a:t>
            </a:r>
            <a:r>
              <a:rPr lang="de-DE" sz="1200" dirty="0" err="1" smtClean="0"/>
              <a:t>systematic</a:t>
            </a:r>
            <a:r>
              <a:rPr lang="de-DE" sz="1200" dirty="0" smtClean="0"/>
              <a:t> </a:t>
            </a:r>
            <a:r>
              <a:rPr lang="de-DE" sz="1200" dirty="0" err="1" smtClean="0"/>
              <a:t>review</a:t>
            </a:r>
            <a:r>
              <a:rPr lang="de-DE" sz="1200" dirty="0" smtClean="0"/>
              <a:t> and </a:t>
            </a:r>
            <a:r>
              <a:rPr lang="de-DE" sz="1200" dirty="0" err="1" smtClean="0"/>
              <a:t>meta­analysis</a:t>
            </a:r>
            <a:r>
              <a:rPr lang="de-DE" sz="1200" dirty="0" smtClean="0"/>
              <a:t>, The  </a:t>
            </a:r>
            <a:r>
              <a:rPr lang="de-DE" sz="1200" dirty="0" err="1" smtClean="0"/>
              <a:t>Colorectal</a:t>
            </a:r>
            <a:r>
              <a:rPr lang="de-DE" sz="1200" dirty="0" smtClean="0"/>
              <a:t> </a:t>
            </a:r>
            <a:r>
              <a:rPr lang="de-DE" sz="1200" dirty="0" err="1" smtClean="0"/>
              <a:t>Cancer</a:t>
            </a:r>
            <a:r>
              <a:rPr lang="de-DE" sz="1200" dirty="0" smtClean="0"/>
              <a:t> Collaborative Group, BMJ 2000;321:531–5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platzhalter 7"/>
          <p:cNvGraphicFramePr>
            <a:graphicFrameLocks noGrp="1"/>
          </p:cNvGraphicFramePr>
          <p:nvPr>
            <p:ph type="chart" sz="quarter" idx="10"/>
          </p:nvPr>
        </p:nvGraphicFramePr>
        <p:xfrm>
          <a:off x="277813" y="1556792"/>
          <a:ext cx="8567737" cy="472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of </a:t>
            </a:r>
            <a:r>
              <a:rPr lang="en-GB" dirty="0" err="1" smtClean="0"/>
              <a:t>extramortalities</a:t>
            </a:r>
            <a:r>
              <a:rPr lang="en-GB" dirty="0" smtClean="0"/>
              <a:t> in breast cancer depending from time of diagnosis – T3N1M0, age 20-49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7F9B6EC-CBF0-43A0-B5DF-DD8B9245C96A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31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Even in very advanced cancer stages the probability of dying within a one-year period is statistically rarely reaching a 90-100% level</a:t>
            </a:r>
          </a:p>
          <a:p>
            <a:r>
              <a:rPr lang="en-GB" dirty="0" smtClean="0"/>
              <a:t>An individual consideration of the prognosis is necessary to decide on terminal illness claims</a:t>
            </a:r>
          </a:p>
          <a:p>
            <a:r>
              <a:rPr lang="en-GB" dirty="0" smtClean="0"/>
              <a:t>For advanced cancer stages it is unlikely that progress in treatment has had a significant impact on survival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30DD3-C2F2-4A48-9781-318BEEA05D2B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very much </a:t>
            </a:r>
            <a:br>
              <a:rPr lang="en-GB" dirty="0" smtClean="0"/>
            </a:br>
            <a:r>
              <a:rPr lang="en-GB" dirty="0" smtClean="0"/>
              <a:t>for your attention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Dr. Andreas </a:t>
            </a:r>
            <a:r>
              <a:rPr lang="en-GB" dirty="0" err="1" smtClean="0"/>
              <a:t>Armuss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>
            <a:off x="7351489" y="1863442"/>
            <a:ext cx="3322981" cy="173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0147" tIns="40074" rIns="80147" bIns="40074">
            <a:spAutoFit/>
          </a:bodyPr>
          <a:lstStyle/>
          <a:p>
            <a:r>
              <a:rPr lang="en-GB" sz="600" noProof="1" smtClean="0">
                <a:solidFill>
                  <a:srgbClr val="FFFFFF"/>
                </a:solidFill>
              </a:rPr>
              <a:t>© 2009 Münchener Rückversicherungs-Gesellschaft © 2009  Munich Reinsurance Company</a:t>
            </a:r>
            <a:endParaRPr lang="en-GB" sz="600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Trends in breast cancer survival UK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615-99D7-41F3-80EF-4215587F4F7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chteck 5"/>
          <p:cNvSpPr/>
          <p:nvPr/>
        </p:nvSpPr>
        <p:spPr>
          <a:xfrm>
            <a:off x="539552" y="1268760"/>
            <a:ext cx="7704856" cy="45365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/>
          <p:cNvSpPr/>
          <p:nvPr/>
        </p:nvSpPr>
        <p:spPr>
          <a:xfrm>
            <a:off x="611560" y="5877272"/>
            <a:ext cx="7632848" cy="43204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From: Cancer research UK: Age standardised relative survival in women diagnosed with breast cancer, England and Wales, 1986-1999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412776"/>
            <a:ext cx="6480720" cy="426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feld 27"/>
          <p:cNvSpPr txBox="1"/>
          <p:nvPr/>
        </p:nvSpPr>
        <p:spPr>
          <a:xfrm>
            <a:off x="5724128" y="1916832"/>
            <a:ext cx="7200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77%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724128" y="3068960"/>
            <a:ext cx="7200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62%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724128" y="2636912"/>
            <a:ext cx="7200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70%</a:t>
            </a:r>
          </a:p>
        </p:txBody>
      </p:sp>
      <p:cxnSp>
        <p:nvCxnSpPr>
          <p:cNvPr id="27" name="Gerade Verbindung 26"/>
          <p:cNvCxnSpPr/>
          <p:nvPr/>
        </p:nvCxnSpPr>
        <p:spPr>
          <a:xfrm flipH="1">
            <a:off x="2555776" y="4797152"/>
            <a:ext cx="41764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>
            <a:off x="5734008" y="2091912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dirty="0" smtClean="0"/>
              <a:t>What is the conclusion on this improvement?</a:t>
            </a:r>
          </a:p>
          <a:p>
            <a:pPr algn="ctr"/>
            <a:r>
              <a:rPr lang="en-GB" sz="4000" dirty="0" smtClean="0">
                <a:solidFill>
                  <a:srgbClr val="C00000"/>
                </a:solidFill>
              </a:rPr>
              <a:t>Can we be more lenient in risk assessment in general?</a:t>
            </a:r>
          </a:p>
          <a:p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8B02-9B65-46F6-8EB4-E878B9D2E310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Pitfalls in interpretation of survival data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615-99D7-41F3-80EF-4215587F4F7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268760"/>
            <a:ext cx="7776864" cy="48965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6237312"/>
            <a:ext cx="7776864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tx2"/>
                </a:solidFill>
              </a:rPr>
              <a:t>From: </a:t>
            </a:r>
            <a:r>
              <a:rPr lang="en-GB" sz="1100" dirty="0" err="1" smtClean="0">
                <a:solidFill>
                  <a:schemeClr val="tx2"/>
                </a:solidFill>
              </a:rPr>
              <a:t>Dickman</a:t>
            </a:r>
            <a:r>
              <a:rPr lang="en-GB" sz="1100" dirty="0" smtClean="0">
                <a:solidFill>
                  <a:schemeClr val="tx2"/>
                </a:solidFill>
              </a:rPr>
              <a:t> et al: Interpreting trends in cancer patient survival, J </a:t>
            </a:r>
            <a:r>
              <a:rPr lang="en-GB" sz="1100" dirty="0" err="1" smtClean="0">
                <a:solidFill>
                  <a:schemeClr val="tx2"/>
                </a:solidFill>
              </a:rPr>
              <a:t>Int</a:t>
            </a:r>
            <a:r>
              <a:rPr lang="en-GB" sz="1100" dirty="0" smtClean="0">
                <a:solidFill>
                  <a:schemeClr val="tx2"/>
                </a:solidFill>
              </a:rPr>
              <a:t> Med 2006; 260:103-117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615-99D7-41F3-80EF-4215587F4F71}" type="datetime1">
              <a:rPr lang="de-DE" smtClean="0"/>
              <a:pPr/>
              <a:t>19.06.2012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de-DE" smtClean="0"/>
              <a:pPr/>
              <a:t>7</a:t>
            </a:fld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611560" y="1268760"/>
            <a:ext cx="7848872" cy="4918876"/>
            <a:chOff x="611560" y="1412776"/>
            <a:chExt cx="7920880" cy="50628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1560" y="1412776"/>
              <a:ext cx="7920880" cy="286967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1560" y="3933056"/>
              <a:ext cx="7920880" cy="254261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440400" y="454800"/>
            <a:ext cx="684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Pitfalls in interpretation of survival data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9552" y="6335742"/>
            <a:ext cx="7776864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chemeClr val="tx2"/>
                </a:solidFill>
              </a:rPr>
              <a:t>From: </a:t>
            </a:r>
            <a:r>
              <a:rPr lang="en-GB" sz="1100" dirty="0" err="1" smtClean="0">
                <a:solidFill>
                  <a:schemeClr val="tx2"/>
                </a:solidFill>
              </a:rPr>
              <a:t>Dickman</a:t>
            </a:r>
            <a:r>
              <a:rPr lang="en-GB" sz="1100" dirty="0" smtClean="0">
                <a:solidFill>
                  <a:schemeClr val="tx2"/>
                </a:solidFill>
              </a:rPr>
              <a:t> et al: Interpreting trends in cancer patient survival, J </a:t>
            </a:r>
            <a:r>
              <a:rPr lang="en-GB" sz="1100" dirty="0" err="1" smtClean="0">
                <a:solidFill>
                  <a:schemeClr val="tx2"/>
                </a:solidFill>
              </a:rPr>
              <a:t>Int</a:t>
            </a:r>
            <a:r>
              <a:rPr lang="en-GB" sz="1100" dirty="0" smtClean="0">
                <a:solidFill>
                  <a:schemeClr val="tx2"/>
                </a:solidFill>
              </a:rPr>
              <a:t> Med 2006; 260:103-117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Influence of early detection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B615-99D7-41F3-80EF-4215587F4F71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1" name="Rechteck 10"/>
          <p:cNvSpPr/>
          <p:nvPr/>
        </p:nvSpPr>
        <p:spPr>
          <a:xfrm>
            <a:off x="2915816" y="1412776"/>
            <a:ext cx="158417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rgbClr val="0070C0"/>
                </a:solidFill>
              </a:rPr>
              <a:t>1986-1990</a:t>
            </a:r>
            <a:endParaRPr lang="en-GB">
              <a:solidFill>
                <a:srgbClr val="0070C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59632" y="2132856"/>
            <a:ext cx="22322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</a:rPr>
              <a:t>Excellent survival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259632" y="3236979"/>
            <a:ext cx="22322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</a:rPr>
              <a:t>Good survival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259632" y="4341102"/>
            <a:ext cx="22322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</a:rPr>
              <a:t>Moderate survival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59632" y="5445224"/>
            <a:ext cx="223224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600" smtClean="0">
                <a:solidFill>
                  <a:schemeClr val="tx2"/>
                </a:solidFill>
              </a:rPr>
              <a:t>Bad survival</a:t>
            </a:r>
          </a:p>
        </p:txBody>
      </p:sp>
      <p:sp>
        <p:nvSpPr>
          <p:cNvPr id="6" name="Rechteck 5"/>
          <p:cNvSpPr/>
          <p:nvPr/>
        </p:nvSpPr>
        <p:spPr>
          <a:xfrm>
            <a:off x="3347864" y="1916832"/>
            <a:ext cx="7200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0070C0"/>
                </a:solidFill>
              </a:rPr>
              <a:t>Stage I</a:t>
            </a:r>
            <a:endParaRPr lang="en-GB" sz="1600">
              <a:solidFill>
                <a:srgbClr val="0070C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47864" y="2924944"/>
            <a:ext cx="7200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0070C0"/>
                </a:solidFill>
              </a:rPr>
              <a:t>Stage II</a:t>
            </a:r>
            <a:endParaRPr lang="en-GB" sz="1600">
              <a:solidFill>
                <a:srgbClr val="0070C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347864" y="3933056"/>
            <a:ext cx="7200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0070C0"/>
                </a:solidFill>
              </a:rPr>
              <a:t>Stage III</a:t>
            </a:r>
            <a:endParaRPr lang="en-GB" sz="1600">
              <a:solidFill>
                <a:srgbClr val="0070C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347864" y="4941168"/>
            <a:ext cx="720080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0070C0"/>
                </a:solidFill>
              </a:rPr>
              <a:t>Stage IV</a:t>
            </a:r>
            <a:endParaRPr lang="en-GB" sz="1600">
              <a:solidFill>
                <a:srgbClr val="0070C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228184" y="4581128"/>
            <a:ext cx="720080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0070C0"/>
                </a:solidFill>
              </a:rPr>
              <a:t>Stage III</a:t>
            </a:r>
            <a:endParaRPr lang="en-GB" sz="1600">
              <a:solidFill>
                <a:srgbClr val="0070C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6228184" y="5301208"/>
            <a:ext cx="720080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0070C0"/>
                </a:solidFill>
              </a:rPr>
              <a:t>Stage IV</a:t>
            </a:r>
            <a:endParaRPr lang="en-GB" sz="1600">
              <a:solidFill>
                <a:srgbClr val="0070C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228184" y="3284984"/>
            <a:ext cx="72008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0070C0"/>
                </a:solidFill>
              </a:rPr>
              <a:t>Stage II</a:t>
            </a:r>
            <a:endParaRPr lang="en-GB" sz="1600">
              <a:solidFill>
                <a:srgbClr val="0070C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228184" y="1916832"/>
            <a:ext cx="720080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smtClean="0">
                <a:solidFill>
                  <a:srgbClr val="0070C0"/>
                </a:solidFill>
              </a:rPr>
              <a:t>Stage I</a:t>
            </a:r>
            <a:endParaRPr lang="en-GB" sz="1600">
              <a:solidFill>
                <a:srgbClr val="0070C0"/>
              </a:solidFill>
            </a:endParaRPr>
          </a:p>
        </p:txBody>
      </p:sp>
      <p:cxnSp>
        <p:nvCxnSpPr>
          <p:cNvPr id="22" name="Gerade Verbindung 21"/>
          <p:cNvCxnSpPr/>
          <p:nvPr/>
        </p:nvCxnSpPr>
        <p:spPr>
          <a:xfrm>
            <a:off x="4067944" y="1916832"/>
            <a:ext cx="216024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4067944" y="2924944"/>
            <a:ext cx="2160240" cy="36004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4067944" y="3933056"/>
            <a:ext cx="2160240" cy="72008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>
            <a:off x="4067944" y="4941168"/>
            <a:ext cx="2160240" cy="36004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>
            <a:off x="4067944" y="5949280"/>
            <a:ext cx="2160240" cy="0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5796136" y="1412776"/>
            <a:ext cx="1584176" cy="2880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rgbClr val="0070C0"/>
                </a:solidFill>
              </a:rPr>
              <a:t>2000-2001</a:t>
            </a:r>
            <a:endParaRPr lang="en-GB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5364088" y="1340768"/>
            <a:ext cx="3168352" cy="4968552"/>
          </a:xfrm>
        </p:spPr>
        <p:txBody>
          <a:bodyPr/>
          <a:lstStyle/>
          <a:p>
            <a:r>
              <a:rPr lang="en-GB" dirty="0" smtClean="0"/>
              <a:t>Survival rates have improved gradually over the last decades</a:t>
            </a:r>
          </a:p>
          <a:p>
            <a:r>
              <a:rPr lang="en-GB" dirty="0" smtClean="0"/>
              <a:t>Most of this improvement can be attributed to the increase in incidence (PSA) and lead time bias</a:t>
            </a:r>
          </a:p>
          <a:p>
            <a:r>
              <a:rPr lang="en-GB" dirty="0" smtClean="0"/>
              <a:t>Any conclusions on the effect of new therapies on survival  can not be accurately demonstrated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likely to be true? – Prostate cancer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2A2DD4-D636-47A5-8494-86B198D7F93E}" type="datetime1">
              <a:rPr lang="en-GB" smtClean="0"/>
              <a:pPr/>
              <a:t>19/06/2012</a:t>
            </a:fld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5" y="1988840"/>
            <a:ext cx="484346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539552" y="5517232"/>
            <a:ext cx="3888432" cy="2616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1100" smtClean="0">
                <a:solidFill>
                  <a:schemeClr val="tx2"/>
                </a:solidFill>
              </a:rPr>
              <a:t>From. Cancer reasearch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unich Re">
      <a:dk1>
        <a:sysClr val="windowText" lastClr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0A509E"/>
      </a:hlink>
      <a:folHlink>
        <a:srgbClr val="7993A3"/>
      </a:folHlink>
    </a:clrScheme>
    <a:fontScheme name="Munich R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effectLst/>
      </a:spPr>
      <a:bodyPr wrap="non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1325</Words>
  <Application>Microsoft Office PowerPoint</Application>
  <PresentationFormat>Bildschirmpräsentation (4:3)</PresentationFormat>
  <Paragraphs>215</Paragraphs>
  <Slides>33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Default Theme</vt:lpstr>
      <vt:lpstr>Cancer – advances in treatment and The impact on underwriting and claims</vt:lpstr>
      <vt:lpstr>Agenda</vt:lpstr>
      <vt:lpstr>Advances in cancer treatment</vt:lpstr>
      <vt:lpstr>Trends in breast cancer survival UK</vt:lpstr>
      <vt:lpstr>Folie 5</vt:lpstr>
      <vt:lpstr>Pitfalls in interpretation of survival data</vt:lpstr>
      <vt:lpstr>Folie 7</vt:lpstr>
      <vt:lpstr>Influence of early detection</vt:lpstr>
      <vt:lpstr>What is likely to be true? – Prostate cancer</vt:lpstr>
      <vt:lpstr>What is likely to be true? – Rectal cancer</vt:lpstr>
      <vt:lpstr>What is likely to be true? – Breast cancer</vt:lpstr>
      <vt:lpstr>Breast T1cN0M0, age 20-64</vt:lpstr>
      <vt:lpstr>Comparison of extramortalities in breast cancer depending from time of diagnosis – T1cN0M0, age 20-49 </vt:lpstr>
      <vt:lpstr>Comparison of extramortalities in breast cancer depending from time of diagnosis – T3N1M0, age 20-49 </vt:lpstr>
      <vt:lpstr>5-year and 10-year breast cancer-specific survival by hormone receptor status and disease stage</vt:lpstr>
      <vt:lpstr>Comparison of extramortalities in breast cancer depending from Hormone receptor status – T2N0M0</vt:lpstr>
      <vt:lpstr>Conclusion for underwriting </vt:lpstr>
      <vt:lpstr>Late recurrence of cancer and survivors of childhood cancer</vt:lpstr>
      <vt:lpstr>Long Term Course of Melanomas</vt:lpstr>
      <vt:lpstr>Melanoma Survival SEER (own extract; age 20-64, 1988-2004) </vt:lpstr>
      <vt:lpstr>Breast T1cN0M0, age 20-64</vt:lpstr>
      <vt:lpstr>Long-term mortality among survivors of childhood cancer</vt:lpstr>
      <vt:lpstr>Cumulative Mortality of Causes of Death Among Survivors of Childhood Cancer</vt:lpstr>
      <vt:lpstr>Folie 24</vt:lpstr>
      <vt:lpstr>Conclusion</vt:lpstr>
      <vt:lpstr>The problem of the terminal illness definition</vt:lpstr>
      <vt:lpstr>Analysing using information from a survival curve</vt:lpstr>
      <vt:lpstr>What is the probability of dying in a specific interval</vt:lpstr>
      <vt:lpstr>Example pancreatic adenocarcinoma</vt:lpstr>
      <vt:lpstr>Example advanced colorectal cancer</vt:lpstr>
      <vt:lpstr>Comparison of extramortalities in breast cancer depending from time of diagnosis – T3N1M0, age 20-49 </vt:lpstr>
      <vt:lpstr>Conclusion</vt:lpstr>
      <vt:lpstr>Thank you very much 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2012-05-20T14:49:27Z</dcterms:created>
  <dcterms:modified xsi:type="dcterms:W3CDTF">2012-06-19T07:33:33Z</dcterms:modified>
</cp:coreProperties>
</file>